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74" r:id="rId2"/>
    <p:sldId id="272" r:id="rId3"/>
    <p:sldId id="277" r:id="rId4"/>
    <p:sldId id="278" r:id="rId5"/>
    <p:sldId id="280" r:id="rId6"/>
    <p:sldId id="281" r:id="rId7"/>
    <p:sldId id="276" r:id="rId8"/>
    <p:sldId id="275" r:id="rId9"/>
    <p:sldId id="287" r:id="rId10"/>
    <p:sldId id="273" r:id="rId11"/>
    <p:sldId id="268" r:id="rId12"/>
    <p:sldId id="284" r:id="rId13"/>
    <p:sldId id="271" r:id="rId14"/>
    <p:sldId id="270" r:id="rId15"/>
    <p:sldId id="269" r:id="rId16"/>
    <p:sldId id="285" r:id="rId17"/>
    <p:sldId id="28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/>
    <p:restoredTop sz="94607"/>
  </p:normalViewPr>
  <p:slideViewPr>
    <p:cSldViewPr snapToGrid="0" showGuides="1">
      <p:cViewPr varScale="1">
        <p:scale>
          <a:sx n="119" d="100"/>
          <a:sy n="119" d="100"/>
        </p:scale>
        <p:origin x="1416" y="192"/>
      </p:cViewPr>
      <p:guideLst>
        <p:guide orient="horz" pos="2160"/>
        <p:guide pos="3840"/>
      </p:guideLst>
    </p:cSldViewPr>
  </p:slideViewPr>
  <p:notesTextViewPr>
    <p:cViewPr>
      <p:scale>
        <a:sx n="55" d="100"/>
        <a:sy n="5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01AA70-465D-2D4E-B6E9-E1CB25857918}" type="datetimeFigureOut">
              <a:rPr lang="en-US" smtClean="0"/>
              <a:t>7/8/25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CB06FA-43F9-7F4F-BE83-60CE71B9F9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0023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CB06FA-43F9-7F4F-BE83-60CE71B9F94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6091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CB06FA-43F9-7F4F-BE83-60CE71B9F9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5036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CB06FA-43F9-7F4F-BE83-60CE71B9F9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1488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CB06FA-43F9-7F4F-BE83-60CE71B9F94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9568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CB06FA-43F9-7F4F-BE83-60CE71B9F94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9128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CB06FA-43F9-7F4F-BE83-60CE71B9F94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2661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CB06FA-43F9-7F4F-BE83-60CE71B9F9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4943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CB06FA-43F9-7F4F-BE83-60CE71B9F94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8560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CB06FA-43F9-7F4F-BE83-60CE71B9F9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4231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55F0EB-E247-992B-7C6D-0618392D97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5EAB7A-2B60-9AE5-3615-FDBBD7C3E5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1FA357-3CF7-B803-2580-B0F6157F2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B0501-5313-A74C-BC6A-CB96524E0391}" type="datetimeFigureOut">
              <a:rPr lang="en-US" smtClean="0"/>
              <a:t>7/8/25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1BF3A0-00F3-709B-0E56-3A75B885A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CB9F04-6234-4258-CDF2-CC5E720FB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8A930-97B6-A04F-86C8-28B1D355E0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83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200ED-F4F1-D258-F984-C1D9131BC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1A76AB-0E46-B2B1-C4E1-26B6B03436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B3395C-2F92-EC17-CAED-9C513FE5E9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B0501-5313-A74C-BC6A-CB96524E0391}" type="datetimeFigureOut">
              <a:rPr lang="en-US" smtClean="0"/>
              <a:t>7/8/25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B42BF4-1F16-DDFE-CDC9-70563794C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64EC10-04C3-C85F-5CCA-FACB228EB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8A930-97B6-A04F-86C8-28B1D355E0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853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3F7622D-3929-8B60-664F-05921E926E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757FBD-0658-B9FD-72CA-DC2040EC6A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7C3FF4-1788-6A09-BCF3-D76B2C67B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B0501-5313-A74C-BC6A-CB96524E0391}" type="datetimeFigureOut">
              <a:rPr lang="en-US" smtClean="0"/>
              <a:t>7/8/25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0EF381-93FE-0C5A-46E8-7CE53F4AD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E4317B-A904-C7D9-0FF1-36A93C6AE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8A930-97B6-A04F-86C8-28B1D355E0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2F9053-AE94-1DF5-6F5E-46822FF59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0C5E71-6F61-4DE0-2D9D-7FF0649124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ED5D5-0809-4AAA-CB32-CA0D7DC7D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B0501-5313-A74C-BC6A-CB96524E0391}" type="datetimeFigureOut">
              <a:rPr lang="en-US" smtClean="0"/>
              <a:t>7/8/25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5A2022-7BCB-8ADF-0897-48EA5F6C8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D23A7F-A69B-A8B3-3071-5E2CD6E27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8A930-97B6-A04F-86C8-28B1D355E0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501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48A18E-B397-1619-F7A8-40D52B985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59FF91-8F61-5A6B-A859-9D620BCEC0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9355BE-F325-32CB-4BB3-7E7ECBFD1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B0501-5313-A74C-BC6A-CB96524E0391}" type="datetimeFigureOut">
              <a:rPr lang="en-US" smtClean="0"/>
              <a:t>7/8/25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2B930B-BCFA-F2B9-A35F-6AED6FD80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8E9D7-F5E7-AAE4-A5CF-FD1AAC9E0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8A930-97B6-A04F-86C8-28B1D355E0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424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931A2D-8FF8-56D2-6018-CA3A98383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3E6EA5-756F-DCF2-439C-E183BE3476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50C16D-DE5F-D92D-C6CE-923E6C98AA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96C487-D078-0FC6-FA4D-7D68C894A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B0501-5313-A74C-BC6A-CB96524E0391}" type="datetimeFigureOut">
              <a:rPr lang="en-US" smtClean="0"/>
              <a:t>7/8/25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12DB08-CB72-A73C-3FE8-243BA4B35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8ECEEB-55AC-671E-B8D8-93F01ED73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8A930-97B6-A04F-86C8-28B1D355E0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350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7AB8F-9D86-1D1A-0232-2114052F0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35869E-12EE-A8D3-292A-A06737F4D5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02A7BB-A93F-91B7-4E65-A08E5F961F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91399E-C593-E004-E080-302347ACFE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321704E-4423-AC4B-4783-1C9E5384D0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CFBBD1-8EF0-6946-2651-8C2D61C05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B0501-5313-A74C-BC6A-CB96524E0391}" type="datetimeFigureOut">
              <a:rPr lang="en-US" smtClean="0"/>
              <a:t>7/8/25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9723B59-BE40-B781-F07C-BC4472CC3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B11BE8E-A08B-0E5F-3529-8340225C2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8A930-97B6-A04F-86C8-28B1D355E0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750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89DD3-56BA-9820-4D82-FF5A1F8EE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B8170C6-2BD6-200E-7AC0-E3645F0DC8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B0501-5313-A74C-BC6A-CB96524E0391}" type="datetimeFigureOut">
              <a:rPr lang="en-US" smtClean="0"/>
              <a:t>7/8/25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91F2A5-40B8-E5B8-DDEE-5A9400710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1FD743-D7AC-6338-B221-67E7D084B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8A930-97B6-A04F-86C8-28B1D355E0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857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54DED55-FE13-2AFE-8B4F-0117C76AC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B0501-5313-A74C-BC6A-CB96524E0391}" type="datetimeFigureOut">
              <a:rPr lang="en-US" smtClean="0"/>
              <a:t>7/8/25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86C4C3B-6016-33BA-214D-B5CF51329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2AEEB7-D21A-27EF-8291-6C3CF7673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8A930-97B6-A04F-86C8-28B1D355E0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295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9D88B-43D2-AF8C-09A1-A161AE431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E70E56-2707-6786-48AE-C652CE24D4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9C8A32-34ED-CB00-5DAA-A5501D7F9D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8869E6-3AE4-C2CF-9A4F-1B4860249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B0501-5313-A74C-BC6A-CB96524E0391}" type="datetimeFigureOut">
              <a:rPr lang="en-US" smtClean="0"/>
              <a:t>7/8/25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D7983E-BA76-05B7-86DF-83FCA77E4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19448C-9F73-5870-5A49-EDC27A00C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8A930-97B6-A04F-86C8-28B1D355E0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490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05352-61A5-DE8D-B319-968239014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D3F0E8-6579-BF87-FFC1-9722AF8C19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74A1F4-5944-B985-721B-40FB945672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EC54C1-70AE-ACEB-9B01-AA703BD21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B0501-5313-A74C-BC6A-CB96524E0391}" type="datetimeFigureOut">
              <a:rPr lang="en-US" smtClean="0"/>
              <a:t>7/8/25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2C5025-A391-91FF-7148-286B6DAD1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1352AD-564B-67A4-6758-9F5B78425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8A930-97B6-A04F-86C8-28B1D355E0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402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5B07D82-CE48-C99E-2B00-C706E7F4C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EA6FF9-F896-C99B-F07B-49D68D53FB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440647-AAF2-0557-99CC-55A6B2CFE2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9B0501-5313-A74C-BC6A-CB96524E0391}" type="datetimeFigureOut">
              <a:rPr lang="en-US" smtClean="0"/>
              <a:t>7/8/25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009834-EC3B-4212-2BC2-A222D0690D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9E10BF-02AB-D8A1-1FE6-B4DD416078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F8A930-97B6-A04F-86C8-28B1D355E0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772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hakari.com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hyperlink" Target="http://www.hakari.com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17.png"/><Relationship Id="rId3" Type="http://schemas.openxmlformats.org/officeDocument/2006/relationships/image" Target="../media/image4.png"/><Relationship Id="rId7" Type="http://schemas.openxmlformats.org/officeDocument/2006/relationships/image" Target="../media/image11.jpe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11" Type="http://schemas.openxmlformats.org/officeDocument/2006/relationships/image" Target="../media/image15.jpeg"/><Relationship Id="rId5" Type="http://schemas.openxmlformats.org/officeDocument/2006/relationships/image" Target="../media/image9.jpeg"/><Relationship Id="rId15" Type="http://schemas.openxmlformats.org/officeDocument/2006/relationships/image" Target="../media/image19.pn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Relationship Id="rId1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3.jpe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3.png"/><Relationship Id="rId4" Type="http://schemas.openxmlformats.org/officeDocument/2006/relationships/image" Target="../media/image4.png"/><Relationship Id="rId9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9.jpeg"/><Relationship Id="rId7" Type="http://schemas.openxmlformats.org/officeDocument/2006/relationships/image" Target="../media/image32.png"/><Relationship Id="rId12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4.png"/><Relationship Id="rId9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BBAAA37-C5DF-AAB3-81BF-84142D397AF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17DEBF6-767E-2F16-CD26-7FC914D19579}"/>
              </a:ext>
            </a:extLst>
          </p:cNvPr>
          <p:cNvSpPr/>
          <p:nvPr/>
        </p:nvSpPr>
        <p:spPr>
          <a:xfrm>
            <a:off x="-419596" y="5166507"/>
            <a:ext cx="13025283" cy="730496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828CF64B-803A-039F-39D7-9BFCC85D40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5318886"/>
            <a:ext cx="12605687" cy="425738"/>
          </a:xfrm>
          <a:effectLst>
            <a:outerShdw blurRad="50800" dist="38100" dir="5400000" algn="t" rotWithShape="0">
              <a:prstClr val="black">
                <a:alpha val="85000"/>
              </a:prstClr>
            </a:outerShdw>
          </a:effectLst>
        </p:spPr>
        <p:txBody>
          <a:bodyPr>
            <a:noAutofit/>
          </a:bodyPr>
          <a:lstStyle/>
          <a:p>
            <a:r>
              <a:rPr lang="en-US" dirty="0">
                <a:solidFill>
                  <a:schemeClr val="bg1"/>
                </a:solidFill>
                <a:effectLst/>
                <a:latin typeface="Avenir Light" panose="020B0402020203020204" pitchFamily="34" charset="77"/>
              </a:rPr>
              <a:t>METROLOGY EQUIPMENT  /  MEASUREMENT SERVICES  /  CLOUD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5C4BF7-4A54-152D-4413-00CA27A297E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955" y="1811392"/>
            <a:ext cx="12192000" cy="322729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D2EE388-4A04-8E37-6E54-19353E07B8F4}"/>
              </a:ext>
            </a:extLst>
          </p:cNvPr>
          <p:cNvSpPr/>
          <p:nvPr/>
        </p:nvSpPr>
        <p:spPr>
          <a:xfrm>
            <a:off x="-419596" y="599765"/>
            <a:ext cx="13025283" cy="1039864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A49D147-88C6-26BD-45C6-E078268EAE1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2147" y="704149"/>
            <a:ext cx="3287705" cy="89114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13F08EC-DACF-5B4B-044E-8612F8BB30E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14870" y="914644"/>
            <a:ext cx="502920" cy="50292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FAFEF4B-C1F3-AF9A-4B55-6DC666B060D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4054" y="914644"/>
            <a:ext cx="502920" cy="50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046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12000">
        <p:cut/>
      </p:transition>
    </mc:Choice>
    <mc:Fallback xmlns="">
      <p:transition advClick="0" advTm="12000"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8580FC-8D30-0993-851C-2C4C4D16EE1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21E392D-CA81-7233-BA5D-CA8085F90210}"/>
              </a:ext>
            </a:extLst>
          </p:cNvPr>
          <p:cNvSpPr/>
          <p:nvPr/>
        </p:nvSpPr>
        <p:spPr>
          <a:xfrm>
            <a:off x="1" y="599765"/>
            <a:ext cx="12611596" cy="766919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3B10118-7B1E-4AF8-88EE-A8F9171F24A5}"/>
              </a:ext>
            </a:extLst>
          </p:cNvPr>
          <p:cNvSpPr/>
          <p:nvPr/>
        </p:nvSpPr>
        <p:spPr>
          <a:xfrm>
            <a:off x="0" y="1549263"/>
            <a:ext cx="4174067" cy="4094453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6F5A1F90-96E3-4E60-B8B5-87D8BF344BF4}"/>
              </a:ext>
            </a:extLst>
          </p:cNvPr>
          <p:cNvSpPr txBox="1">
            <a:spLocks/>
          </p:cNvSpPr>
          <p:nvPr/>
        </p:nvSpPr>
        <p:spPr>
          <a:xfrm>
            <a:off x="2087034" y="835604"/>
            <a:ext cx="10524564" cy="43548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85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>
                <a:solidFill>
                  <a:schemeClr val="bg1"/>
                </a:solidFill>
                <a:latin typeface="Conthrax Sb" panose="020B0707020201080204" pitchFamily="34" charset="0"/>
              </a:rPr>
              <a:t>OUR EXPERTISE</a:t>
            </a:r>
            <a:endParaRPr lang="en-US" sz="2000" dirty="0">
              <a:solidFill>
                <a:schemeClr val="bg1"/>
              </a:solidFill>
              <a:latin typeface="Avenir Light" panose="020B0402020203020204" pitchFamily="34" charset="77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37C034-ACC7-1D7B-3525-4D245DD71EC8}"/>
              </a:ext>
            </a:extLst>
          </p:cNvPr>
          <p:cNvSpPr/>
          <p:nvPr/>
        </p:nvSpPr>
        <p:spPr>
          <a:xfrm>
            <a:off x="-82502" y="599765"/>
            <a:ext cx="2048792" cy="76691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589BF6C-19CC-2F16-4F18-380B1939F22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210" y="804742"/>
            <a:ext cx="1417871" cy="38431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AFBF1DE0-5A46-B72C-52F3-8FDED97D7F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8025" y="1673351"/>
            <a:ext cx="3824040" cy="4471727"/>
          </a:xfrm>
          <a:effectLst>
            <a:outerShdw blurRad="50800" dist="38100" dir="5400000" algn="t" rotWithShape="0">
              <a:prstClr val="black">
                <a:alpha val="85000"/>
              </a:prstClr>
            </a:outerShdw>
          </a:effectLst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200" dirty="0">
                <a:solidFill>
                  <a:schemeClr val="bg1"/>
                </a:solidFill>
                <a:effectLst/>
                <a:latin typeface="Avenir Light" panose="020B0402020203020204" pitchFamily="34" charset="77"/>
              </a:rPr>
              <a:t>We design and manufacture our products to help our customers</a:t>
            </a:r>
            <a:r>
              <a:rPr lang="en-US" sz="2200" dirty="0">
                <a:solidFill>
                  <a:schemeClr val="bg1"/>
                </a:solidFill>
                <a:latin typeface="Avenir Light" panose="020B0402020203020204" pitchFamily="34" charset="77"/>
              </a:rPr>
              <a:t> i</a:t>
            </a:r>
            <a:r>
              <a:rPr lang="en-US" sz="2200" dirty="0">
                <a:solidFill>
                  <a:schemeClr val="bg1"/>
                </a:solidFill>
                <a:effectLst/>
                <a:latin typeface="Avenir Light" panose="020B0402020203020204" pitchFamily="34" charset="77"/>
              </a:rPr>
              <a:t>mprove the monitoring of</a:t>
            </a:r>
            <a:r>
              <a:rPr lang="en-US" sz="2200" dirty="0">
                <a:solidFill>
                  <a:schemeClr val="bg1"/>
                </a:solidFill>
                <a:latin typeface="Avenir Light" panose="020B0402020203020204" pitchFamily="34" charset="77"/>
              </a:rPr>
              <a:t> </a:t>
            </a:r>
            <a:r>
              <a:rPr lang="en-US" sz="2200" dirty="0">
                <a:solidFill>
                  <a:schemeClr val="bg1"/>
                </a:solidFill>
                <a:effectLst/>
                <a:latin typeface="Avenir Light" panose="020B0402020203020204" pitchFamily="34" charset="77"/>
              </a:rPr>
              <a:t>valuable assets and</a:t>
            </a:r>
            <a:r>
              <a:rPr lang="en-US" sz="2200" dirty="0">
                <a:solidFill>
                  <a:schemeClr val="bg1"/>
                </a:solidFill>
                <a:latin typeface="Avenir Light" panose="020B0402020203020204" pitchFamily="34" charset="77"/>
              </a:rPr>
              <a:t> critical </a:t>
            </a:r>
            <a:r>
              <a:rPr lang="en-US" sz="2200" dirty="0">
                <a:solidFill>
                  <a:schemeClr val="bg1"/>
                </a:solidFill>
                <a:effectLst/>
                <a:latin typeface="Avenir Light" panose="020B0402020203020204" pitchFamily="34" charset="77"/>
              </a:rPr>
              <a:t>infrastructure, and to increase performance</a:t>
            </a:r>
            <a:r>
              <a:rPr lang="en-US" sz="2200" dirty="0">
                <a:solidFill>
                  <a:schemeClr val="bg1"/>
                </a:solidFill>
                <a:latin typeface="Avenir Light" panose="020B0402020203020204" pitchFamily="34" charset="77"/>
              </a:rPr>
              <a:t> and </a:t>
            </a:r>
            <a:r>
              <a:rPr lang="en-US" sz="2200" dirty="0">
                <a:solidFill>
                  <a:schemeClr val="bg1"/>
                </a:solidFill>
                <a:effectLst/>
                <a:latin typeface="Avenir Light" panose="020B0402020203020204" pitchFamily="34" charset="77"/>
              </a:rPr>
              <a:t>productivity.</a:t>
            </a:r>
          </a:p>
          <a:p>
            <a:pPr algn="l">
              <a:lnSpc>
                <a:spcPct val="120000"/>
              </a:lnSpc>
            </a:pPr>
            <a:r>
              <a:rPr lang="en-US" sz="2000" dirty="0">
                <a:solidFill>
                  <a:schemeClr val="bg1"/>
                </a:solidFill>
                <a:effectLst/>
                <a:latin typeface="Avenir Light" panose="020B0402020203020204" pitchFamily="34" charset="77"/>
              </a:rPr>
              <a:t>HAKARI</a:t>
            </a:r>
            <a:r>
              <a:rPr lang="en-US" sz="2000" dirty="0">
                <a:solidFill>
                  <a:schemeClr val="bg1"/>
                </a:solidFill>
                <a:latin typeface="Avenir Light" panose="020B0402020203020204" pitchFamily="34" charset="77"/>
              </a:rPr>
              <a:t> is always the right choice</a:t>
            </a:r>
            <a:r>
              <a:rPr lang="en-US" sz="2400" dirty="0">
                <a:solidFill>
                  <a:schemeClr val="bg1"/>
                </a:solidFill>
                <a:latin typeface="Avenir Light" panose="020B0402020203020204" pitchFamily="34" charset="77"/>
              </a:rPr>
              <a:t>.</a:t>
            </a:r>
            <a:endParaRPr lang="en-US" sz="2400" dirty="0">
              <a:solidFill>
                <a:schemeClr val="bg1"/>
              </a:solidFill>
              <a:effectLst/>
              <a:latin typeface="Avenir Light" panose="020B0402020203020204" pitchFamily="34" charset="77"/>
            </a:endParaRPr>
          </a:p>
          <a:p>
            <a:pPr algn="l">
              <a:lnSpc>
                <a:spcPct val="120000"/>
              </a:lnSpc>
            </a:pPr>
            <a:endParaRPr lang="en-US" sz="2200" dirty="0">
              <a:solidFill>
                <a:schemeClr val="bg1"/>
              </a:solidFill>
              <a:effectLst/>
              <a:latin typeface="Avenir Light" panose="020B0402020203020204" pitchFamily="34" charset="77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AA867C5-E6BC-3D06-0333-47B84A47022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4174066" y="1549263"/>
            <a:ext cx="8017933" cy="409445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A3559EA-B1DF-3FE3-239C-07C5E210940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14870" y="731764"/>
            <a:ext cx="502920" cy="50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710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8000">
        <p:fade/>
      </p:transition>
    </mc:Choice>
    <mc:Fallback xmlns="">
      <p:transition spd="med" advClick="0" advTm="8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8580FC-8D30-0993-851C-2C4C4D16EE1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E1350B-67A2-0A90-82FF-E1464C48AB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74067" y="1549264"/>
            <a:ext cx="8455848" cy="403545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F79E967-E2B0-2733-0177-A9C82F1C6BC2}"/>
              </a:ext>
            </a:extLst>
          </p:cNvPr>
          <p:cNvSpPr/>
          <p:nvPr/>
        </p:nvSpPr>
        <p:spPr>
          <a:xfrm>
            <a:off x="1" y="599765"/>
            <a:ext cx="12611596" cy="766919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1D6EBA0-B669-F5DC-E2BC-E738502B48DC}"/>
              </a:ext>
            </a:extLst>
          </p:cNvPr>
          <p:cNvSpPr/>
          <p:nvPr/>
        </p:nvSpPr>
        <p:spPr>
          <a:xfrm>
            <a:off x="0" y="1549263"/>
            <a:ext cx="4174067" cy="4035459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7575902-1760-6A66-53D4-3D98C7080EEF}"/>
              </a:ext>
            </a:extLst>
          </p:cNvPr>
          <p:cNvSpPr txBox="1">
            <a:spLocks/>
          </p:cNvSpPr>
          <p:nvPr/>
        </p:nvSpPr>
        <p:spPr>
          <a:xfrm>
            <a:off x="2087034" y="835604"/>
            <a:ext cx="10524564" cy="43548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85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>
                <a:solidFill>
                  <a:schemeClr val="bg1"/>
                </a:solidFill>
                <a:latin typeface="Conthrax Sb" panose="020B0707020201080204" pitchFamily="34" charset="0"/>
              </a:rPr>
              <a:t>MONUMENTS &amp; POWER SYSTEMS</a:t>
            </a:r>
            <a:endParaRPr lang="en-US" sz="2000" dirty="0">
              <a:solidFill>
                <a:schemeClr val="bg1"/>
              </a:solidFill>
              <a:latin typeface="Avenir Light" panose="020B0402020203020204" pitchFamily="34" charset="77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1FF930A-2A26-6FAC-5820-682D0FDBFAE1}"/>
              </a:ext>
            </a:extLst>
          </p:cNvPr>
          <p:cNvSpPr/>
          <p:nvPr/>
        </p:nvSpPr>
        <p:spPr>
          <a:xfrm>
            <a:off x="-82502" y="599765"/>
            <a:ext cx="2048792" cy="76691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E2A7F2E-7066-301E-9BF0-85CE076D814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210" y="804742"/>
            <a:ext cx="1417871" cy="38431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Subtitle 2">
            <a:extLst>
              <a:ext uri="{FF2B5EF4-FFF2-40B4-BE49-F238E27FC236}">
                <a16:creationId xmlns:a16="http://schemas.microsoft.com/office/drawing/2014/main" id="{E43D4736-027E-BC6E-B96D-9383BD386293}"/>
              </a:ext>
            </a:extLst>
          </p:cNvPr>
          <p:cNvSpPr txBox="1">
            <a:spLocks/>
          </p:cNvSpPr>
          <p:nvPr/>
        </p:nvSpPr>
        <p:spPr>
          <a:xfrm>
            <a:off x="158025" y="1673352"/>
            <a:ext cx="4016042" cy="391137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85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30000"/>
              </a:lnSpc>
            </a:pPr>
            <a:r>
              <a:rPr lang="en-US" sz="2200" dirty="0">
                <a:solidFill>
                  <a:schemeClr val="bg1"/>
                </a:solidFill>
                <a:effectLst/>
                <a:latin typeface="Avenir Light" panose="020B0402020203020204" pitchFamily="34" charset="77"/>
              </a:rPr>
              <a:t>HAKARI Metrologist monuments are designed as stable platforms for GNSS, industrial theodolites, and other metrology equipment.</a:t>
            </a:r>
          </a:p>
          <a:p>
            <a:pPr algn="l">
              <a:lnSpc>
                <a:spcPct val="130000"/>
              </a:lnSpc>
            </a:pPr>
            <a:r>
              <a:rPr lang="en-US" sz="2200" dirty="0">
                <a:solidFill>
                  <a:schemeClr val="bg1"/>
                </a:solidFill>
                <a:latin typeface="Avenir Light" panose="020B0402020203020204" pitchFamily="34" charset="77"/>
              </a:rPr>
              <a:t>Built to last and look great.</a:t>
            </a:r>
            <a:r>
              <a:rPr lang="en-US" sz="2200" dirty="0">
                <a:solidFill>
                  <a:schemeClr val="bg1"/>
                </a:solidFill>
                <a:effectLst/>
                <a:latin typeface="Avenir Light" panose="020B0402020203020204" pitchFamily="34" charset="77"/>
              </a:rPr>
              <a:t> </a:t>
            </a:r>
          </a:p>
          <a:p>
            <a:pPr algn="l">
              <a:lnSpc>
                <a:spcPct val="130000"/>
              </a:lnSpc>
            </a:pPr>
            <a:r>
              <a:rPr lang="en-US" sz="2000" dirty="0">
                <a:solidFill>
                  <a:schemeClr val="bg1"/>
                </a:solidFill>
                <a:effectLst/>
                <a:latin typeface="Avenir Light" panose="020B0402020203020204" pitchFamily="34" charset="77"/>
              </a:rPr>
              <a:t>HAKARI</a:t>
            </a:r>
            <a:r>
              <a:rPr lang="en-US" sz="2000" dirty="0">
                <a:solidFill>
                  <a:schemeClr val="bg1"/>
                </a:solidFill>
                <a:latin typeface="Avenir Light" panose="020B0402020203020204" pitchFamily="34" charset="77"/>
              </a:rPr>
              <a:t> is always the right choice</a:t>
            </a:r>
            <a:r>
              <a:rPr lang="en-US" sz="2200" dirty="0">
                <a:solidFill>
                  <a:schemeClr val="bg1"/>
                </a:solidFill>
                <a:latin typeface="Avenir Light" panose="020B0402020203020204" pitchFamily="34" charset="77"/>
              </a:rPr>
              <a:t>.</a:t>
            </a:r>
            <a:r>
              <a:rPr lang="en-US" sz="2200" dirty="0">
                <a:solidFill>
                  <a:schemeClr val="bg1"/>
                </a:solidFill>
                <a:effectLst/>
                <a:latin typeface="Avenir Light" panose="020B0402020203020204" pitchFamily="34" charset="77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C6C4E1B-3884-BF1E-39F4-BEE9F7CA843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14870" y="731764"/>
            <a:ext cx="502920" cy="50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197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8000">
        <p:fade/>
      </p:transition>
    </mc:Choice>
    <mc:Fallback xmlns="">
      <p:transition spd="med" advClick="0" advTm="8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8580FC-8D30-0993-851C-2C4C4D16EE1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F79E967-E2B0-2733-0177-A9C82F1C6BC2}"/>
              </a:ext>
            </a:extLst>
          </p:cNvPr>
          <p:cNvSpPr/>
          <p:nvPr/>
        </p:nvSpPr>
        <p:spPr>
          <a:xfrm>
            <a:off x="1" y="599765"/>
            <a:ext cx="12611596" cy="766919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7575902-1760-6A66-53D4-3D98C7080EEF}"/>
              </a:ext>
            </a:extLst>
          </p:cNvPr>
          <p:cNvSpPr txBox="1">
            <a:spLocks/>
          </p:cNvSpPr>
          <p:nvPr/>
        </p:nvSpPr>
        <p:spPr>
          <a:xfrm>
            <a:off x="2087034" y="835604"/>
            <a:ext cx="10524564" cy="43548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85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>
                <a:solidFill>
                  <a:schemeClr val="bg1"/>
                </a:solidFill>
                <a:latin typeface="Conthrax Sb" panose="020B0707020201080204" pitchFamily="34" charset="0"/>
              </a:rPr>
              <a:t>MONUMENTS &amp; POWER SYSTEMS</a:t>
            </a:r>
            <a:endParaRPr lang="en-US" sz="2000" dirty="0">
              <a:solidFill>
                <a:schemeClr val="bg1"/>
              </a:solidFill>
              <a:latin typeface="Avenir Light" panose="020B0402020203020204" pitchFamily="34" charset="77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1FF930A-2A26-6FAC-5820-682D0FDBFAE1}"/>
              </a:ext>
            </a:extLst>
          </p:cNvPr>
          <p:cNvSpPr/>
          <p:nvPr/>
        </p:nvSpPr>
        <p:spPr>
          <a:xfrm>
            <a:off x="-82502" y="599765"/>
            <a:ext cx="2048792" cy="76691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E2A7F2E-7066-301E-9BF0-85CE076D814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210" y="804742"/>
            <a:ext cx="1417871" cy="38431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A72149F-B25A-AE06-1933-C47665D3193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74067" y="1549262"/>
            <a:ext cx="8017933" cy="437203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1D6EBA0-B669-F5DC-E2BC-E738502B48DC}"/>
              </a:ext>
            </a:extLst>
          </p:cNvPr>
          <p:cNvSpPr/>
          <p:nvPr/>
        </p:nvSpPr>
        <p:spPr>
          <a:xfrm>
            <a:off x="0" y="1549264"/>
            <a:ext cx="4174067" cy="4372034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E43D4736-027E-BC6E-B96D-9383BD386293}"/>
              </a:ext>
            </a:extLst>
          </p:cNvPr>
          <p:cNvSpPr txBox="1">
            <a:spLocks/>
          </p:cNvSpPr>
          <p:nvPr/>
        </p:nvSpPr>
        <p:spPr>
          <a:xfrm>
            <a:off x="158025" y="1673352"/>
            <a:ext cx="4016042" cy="41141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85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30000"/>
              </a:lnSpc>
            </a:pPr>
            <a:r>
              <a:rPr lang="en-US" sz="2200" dirty="0">
                <a:solidFill>
                  <a:schemeClr val="bg1"/>
                </a:solidFill>
                <a:effectLst/>
                <a:latin typeface="Avenir Light" panose="020B0402020203020204" pitchFamily="34" charset="77"/>
              </a:rPr>
              <a:t>HAKARI Architect power systems combine rugged and high-end performance with an aesthetically pleasing look.</a:t>
            </a:r>
          </a:p>
          <a:p>
            <a:pPr algn="l">
              <a:lnSpc>
                <a:spcPct val="130000"/>
              </a:lnSpc>
            </a:pPr>
            <a:r>
              <a:rPr lang="en-US" sz="2200" dirty="0">
                <a:solidFill>
                  <a:schemeClr val="bg1"/>
                </a:solidFill>
                <a:effectLst/>
                <a:latin typeface="Avenir Light" panose="020B0402020203020204" pitchFamily="34" charset="77"/>
              </a:rPr>
              <a:t>Let us ensure that you are ready to go for your next project. </a:t>
            </a:r>
          </a:p>
          <a:p>
            <a:pPr algn="l">
              <a:lnSpc>
                <a:spcPct val="130000"/>
              </a:lnSpc>
            </a:pPr>
            <a:r>
              <a:rPr lang="en-US" sz="2000" dirty="0">
                <a:solidFill>
                  <a:schemeClr val="bg1"/>
                </a:solidFill>
                <a:effectLst/>
                <a:latin typeface="Avenir Light" panose="020B0402020203020204" pitchFamily="34" charset="77"/>
              </a:rPr>
              <a:t>HAKARI</a:t>
            </a:r>
            <a:r>
              <a:rPr lang="en-US" sz="2000" dirty="0">
                <a:solidFill>
                  <a:schemeClr val="bg1"/>
                </a:solidFill>
                <a:latin typeface="Avenir Light" panose="020B0402020203020204" pitchFamily="34" charset="77"/>
              </a:rPr>
              <a:t> is always the right choice</a:t>
            </a:r>
            <a:r>
              <a:rPr lang="en-US" sz="2200" dirty="0">
                <a:solidFill>
                  <a:schemeClr val="bg1"/>
                </a:solidFill>
                <a:latin typeface="Avenir Light" panose="020B0402020203020204" pitchFamily="34" charset="77"/>
              </a:rPr>
              <a:t>.</a:t>
            </a:r>
            <a:endParaRPr lang="en-US" sz="2200" dirty="0">
              <a:solidFill>
                <a:schemeClr val="bg1"/>
              </a:solidFill>
              <a:effectLst/>
              <a:latin typeface="Avenir Light" panose="020B0402020203020204" pitchFamily="34" charset="7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04CF1CE-5717-2B84-CFDE-7958CD72D7A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14870" y="731764"/>
            <a:ext cx="502920" cy="50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000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8580FC-8D30-0993-851C-2C4C4D16EE1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38EB22F-BBEF-D4E2-484A-06AE9174B124}"/>
              </a:ext>
            </a:extLst>
          </p:cNvPr>
          <p:cNvSpPr/>
          <p:nvPr/>
        </p:nvSpPr>
        <p:spPr>
          <a:xfrm>
            <a:off x="1" y="599765"/>
            <a:ext cx="12611596" cy="766919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C2CDB7-CF1E-D4B1-B743-06FFA60D4B47}"/>
              </a:ext>
            </a:extLst>
          </p:cNvPr>
          <p:cNvSpPr/>
          <p:nvPr/>
        </p:nvSpPr>
        <p:spPr>
          <a:xfrm>
            <a:off x="0" y="1549264"/>
            <a:ext cx="4174067" cy="4185109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0180F991-7874-E570-C61F-5AB4444C9FE8}"/>
              </a:ext>
            </a:extLst>
          </p:cNvPr>
          <p:cNvSpPr txBox="1">
            <a:spLocks/>
          </p:cNvSpPr>
          <p:nvPr/>
        </p:nvSpPr>
        <p:spPr>
          <a:xfrm>
            <a:off x="2087034" y="835604"/>
            <a:ext cx="10524564" cy="43548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85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>
                <a:solidFill>
                  <a:schemeClr val="bg1"/>
                </a:solidFill>
                <a:latin typeface="Conthrax Sb" panose="020B0707020201080204" pitchFamily="34" charset="0"/>
              </a:rPr>
              <a:t>PROFESSIONAL SERVICES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F5B1437-84F4-A967-B262-9806F6BDFECE}"/>
              </a:ext>
            </a:extLst>
          </p:cNvPr>
          <p:cNvSpPr/>
          <p:nvPr/>
        </p:nvSpPr>
        <p:spPr>
          <a:xfrm>
            <a:off x="-82502" y="599765"/>
            <a:ext cx="2048792" cy="76691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7B57D47-06B1-0427-3018-BC8C9D9F115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210" y="804742"/>
            <a:ext cx="1417871" cy="38431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Subtitle 2">
            <a:extLst>
              <a:ext uri="{FF2B5EF4-FFF2-40B4-BE49-F238E27FC236}">
                <a16:creationId xmlns:a16="http://schemas.microsoft.com/office/drawing/2014/main" id="{542027CC-BBE0-25C1-D922-43511B554779}"/>
              </a:ext>
            </a:extLst>
          </p:cNvPr>
          <p:cNvSpPr txBox="1">
            <a:spLocks/>
          </p:cNvSpPr>
          <p:nvPr/>
        </p:nvSpPr>
        <p:spPr>
          <a:xfrm>
            <a:off x="158025" y="1673353"/>
            <a:ext cx="4016042" cy="394478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85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</a:pPr>
            <a:r>
              <a:rPr lang="en-US" sz="2200" dirty="0">
                <a:solidFill>
                  <a:schemeClr val="bg1"/>
                </a:solidFill>
                <a:effectLst/>
                <a:latin typeface="Avenir Light" panose="020B0402020203020204" pitchFamily="34" charset="77"/>
              </a:rPr>
              <a:t>The goal at HAKARI is for our customers to do well. </a:t>
            </a:r>
          </a:p>
          <a:p>
            <a:pPr algn="l">
              <a:lnSpc>
                <a:spcPct val="120000"/>
              </a:lnSpc>
            </a:pPr>
            <a:r>
              <a:rPr lang="en-US" sz="2200" dirty="0">
                <a:solidFill>
                  <a:schemeClr val="bg1"/>
                </a:solidFill>
                <a:effectLst/>
                <a:latin typeface="Avenir Light" panose="020B0402020203020204" pitchFamily="34" charset="77"/>
              </a:rPr>
              <a:t>We provide design services, system integration, system rentals, and data analysis so that our clients are in a position to manage risk and make the world a safer, better place.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CF63EB3-528D-E062-0844-0C4326AEE73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74067" y="1549264"/>
            <a:ext cx="8017933" cy="418510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FA74340-3070-4C29-B4A9-AB4A6FCA781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14870" y="731764"/>
            <a:ext cx="502920" cy="50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604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9000">
        <p:fade/>
      </p:transition>
    </mc:Choice>
    <mc:Fallback xmlns="">
      <p:transition spd="med" advClick="0" advTm="9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8580FC-8D30-0993-851C-2C4C4D16EE1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670A543-097D-5ED3-B04A-CF01F8DB183B}"/>
              </a:ext>
            </a:extLst>
          </p:cNvPr>
          <p:cNvSpPr/>
          <p:nvPr/>
        </p:nvSpPr>
        <p:spPr>
          <a:xfrm>
            <a:off x="1" y="599765"/>
            <a:ext cx="12611596" cy="766919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7E9050A-21EF-FA07-B7F3-5BA478E85E86}"/>
              </a:ext>
            </a:extLst>
          </p:cNvPr>
          <p:cNvSpPr/>
          <p:nvPr/>
        </p:nvSpPr>
        <p:spPr>
          <a:xfrm>
            <a:off x="0" y="1549264"/>
            <a:ext cx="4174067" cy="4576233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0CA2CA18-C1A0-3602-57D7-E827B8BE1B72}"/>
              </a:ext>
            </a:extLst>
          </p:cNvPr>
          <p:cNvSpPr txBox="1">
            <a:spLocks/>
          </p:cNvSpPr>
          <p:nvPr/>
        </p:nvSpPr>
        <p:spPr>
          <a:xfrm>
            <a:off x="2087034" y="835604"/>
            <a:ext cx="10524564" cy="43548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85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>
                <a:solidFill>
                  <a:schemeClr val="bg1"/>
                </a:solidFill>
                <a:latin typeface="Conthrax Sb" panose="020B0707020201080204" pitchFamily="34" charset="0"/>
              </a:rPr>
              <a:t>DATA ANALYSIS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D22EB0-2F19-D887-11B4-8AF388544DB4}"/>
              </a:ext>
            </a:extLst>
          </p:cNvPr>
          <p:cNvSpPr/>
          <p:nvPr/>
        </p:nvSpPr>
        <p:spPr>
          <a:xfrm>
            <a:off x="-82502" y="599765"/>
            <a:ext cx="2048792" cy="76691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A4C42EA-3E83-868D-C001-B195EE742D6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210" y="804742"/>
            <a:ext cx="1417871" cy="38431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3" name="Subtitle 2">
            <a:extLst>
              <a:ext uri="{FF2B5EF4-FFF2-40B4-BE49-F238E27FC236}">
                <a16:creationId xmlns:a16="http://schemas.microsoft.com/office/drawing/2014/main" id="{CEDE3BE5-F018-5BC5-7444-874985A49732}"/>
              </a:ext>
            </a:extLst>
          </p:cNvPr>
          <p:cNvSpPr txBox="1">
            <a:spLocks/>
          </p:cNvSpPr>
          <p:nvPr/>
        </p:nvSpPr>
        <p:spPr>
          <a:xfrm>
            <a:off x="158025" y="1673352"/>
            <a:ext cx="3596446" cy="427516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85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</a:pPr>
            <a:r>
              <a:rPr lang="en-US" sz="2200" dirty="0">
                <a:solidFill>
                  <a:schemeClr val="bg1"/>
                </a:solidFill>
                <a:effectLst/>
                <a:latin typeface="Avenir Light" panose="020B0402020203020204" pitchFamily="34" charset="77"/>
              </a:rPr>
              <a:t>We help you to connect complex data to insight </a:t>
            </a:r>
            <a:br>
              <a:rPr lang="en-US" sz="2200" dirty="0">
                <a:solidFill>
                  <a:schemeClr val="bg1"/>
                </a:solidFill>
                <a:effectLst/>
                <a:latin typeface="Avenir Light" panose="020B0402020203020204" pitchFamily="34" charset="77"/>
              </a:rPr>
            </a:br>
            <a:r>
              <a:rPr lang="en-US" sz="2200" dirty="0">
                <a:solidFill>
                  <a:schemeClr val="bg1"/>
                </a:solidFill>
                <a:effectLst/>
                <a:latin typeface="Avenir Light" panose="020B0402020203020204" pitchFamily="34" charset="77"/>
              </a:rPr>
              <a:t>so you can see the correct path forward. </a:t>
            </a:r>
          </a:p>
          <a:p>
            <a:pPr algn="l">
              <a:lnSpc>
                <a:spcPct val="120000"/>
              </a:lnSpc>
            </a:pPr>
            <a:r>
              <a:rPr lang="en-US" sz="2200" dirty="0">
                <a:solidFill>
                  <a:schemeClr val="bg1"/>
                </a:solidFill>
                <a:latin typeface="Avenir Light" panose="020B0402020203020204" pitchFamily="34" charset="77"/>
              </a:rPr>
              <a:t>M</a:t>
            </a:r>
            <a:r>
              <a:rPr lang="en-US" sz="2200" dirty="0">
                <a:solidFill>
                  <a:schemeClr val="bg1"/>
                </a:solidFill>
                <a:effectLst/>
                <a:latin typeface="Avenir Light" panose="020B0402020203020204" pitchFamily="34" charset="77"/>
              </a:rPr>
              <a:t>onitoring a cooling tower with an optical system, or crunching numbers to evaluate the performance of a hydroelectric facility – HAKARI shows the way. 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32A4DD7-10EA-964C-F990-3110C273F52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14870" y="731764"/>
            <a:ext cx="502920" cy="5029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940E6A7-8D4A-C920-7AAB-5986437F480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4067" y="1549264"/>
            <a:ext cx="8175958" cy="459897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94939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2000">
        <p:fade/>
      </p:transition>
    </mc:Choice>
    <mc:Fallback xmlns="">
      <p:transition spd="med" advClick="0" advTm="12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8580FC-8D30-0993-851C-2C4C4D16EE1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6EF7B8-02EC-1F4F-E28A-F94390235574}"/>
              </a:ext>
            </a:extLst>
          </p:cNvPr>
          <p:cNvSpPr/>
          <p:nvPr/>
        </p:nvSpPr>
        <p:spPr>
          <a:xfrm>
            <a:off x="1" y="599765"/>
            <a:ext cx="12611596" cy="766919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4242D14-A14C-9980-00C5-267B7B8BB317}"/>
              </a:ext>
            </a:extLst>
          </p:cNvPr>
          <p:cNvSpPr/>
          <p:nvPr/>
        </p:nvSpPr>
        <p:spPr>
          <a:xfrm>
            <a:off x="0" y="1549264"/>
            <a:ext cx="4174067" cy="3448939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37524FF5-1DFA-46A5-2CF0-1EFA9FC16FC9}"/>
              </a:ext>
            </a:extLst>
          </p:cNvPr>
          <p:cNvSpPr txBox="1">
            <a:spLocks/>
          </p:cNvSpPr>
          <p:nvPr/>
        </p:nvSpPr>
        <p:spPr>
          <a:xfrm>
            <a:off x="2087034" y="835604"/>
            <a:ext cx="10524564" cy="43548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85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>
                <a:solidFill>
                  <a:schemeClr val="bg1"/>
                </a:solidFill>
                <a:latin typeface="Conthrax Sb" panose="020B0707020201080204" pitchFamily="34" charset="0"/>
              </a:rPr>
              <a:t>CLOUD HOSTING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F5225D1-61E9-FFBA-E28C-777E02D37CB4}"/>
              </a:ext>
            </a:extLst>
          </p:cNvPr>
          <p:cNvSpPr/>
          <p:nvPr/>
        </p:nvSpPr>
        <p:spPr>
          <a:xfrm>
            <a:off x="-82502" y="599765"/>
            <a:ext cx="2048792" cy="76691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B00A590-139F-210E-5A6B-1DC2C7DCBC2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210" y="804742"/>
            <a:ext cx="1417871" cy="38431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Subtitle 2">
            <a:extLst>
              <a:ext uri="{FF2B5EF4-FFF2-40B4-BE49-F238E27FC236}">
                <a16:creationId xmlns:a16="http://schemas.microsoft.com/office/drawing/2014/main" id="{DE3F0253-0FEB-8BEC-394B-10F08E68FAED}"/>
              </a:ext>
            </a:extLst>
          </p:cNvPr>
          <p:cNvSpPr txBox="1">
            <a:spLocks/>
          </p:cNvSpPr>
          <p:nvPr/>
        </p:nvSpPr>
        <p:spPr>
          <a:xfrm>
            <a:off x="158025" y="1673352"/>
            <a:ext cx="3596444" cy="326285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85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</a:pPr>
            <a:r>
              <a:rPr lang="en-US" sz="2200" dirty="0">
                <a:solidFill>
                  <a:schemeClr val="bg1"/>
                </a:solidFill>
                <a:effectLst/>
                <a:latin typeface="Avenir Light" panose="020B0402020203020204" pitchFamily="34" charset="77"/>
              </a:rPr>
              <a:t>Choose HAKARI to build and manage all your apps on secure cloud platforms with the design framework that you select</a:t>
            </a:r>
            <a:r>
              <a:rPr lang="en-US" sz="2400" dirty="0">
                <a:solidFill>
                  <a:schemeClr val="bg1"/>
                </a:solidFill>
                <a:effectLst/>
                <a:latin typeface="Avenir Light" panose="020B0402020203020204" pitchFamily="34" charset="77"/>
              </a:rPr>
              <a:t>. </a:t>
            </a:r>
          </a:p>
          <a:p>
            <a:pPr algn="l">
              <a:lnSpc>
                <a:spcPct val="120000"/>
              </a:lnSpc>
            </a:pPr>
            <a:r>
              <a:rPr lang="en-US" sz="2400" dirty="0">
                <a:solidFill>
                  <a:schemeClr val="bg1"/>
                </a:solidFill>
                <a:effectLst/>
                <a:latin typeface="Avenir Light" panose="020B0402020203020204" pitchFamily="34" charset="77"/>
              </a:rPr>
              <a:t>HAKARI</a:t>
            </a:r>
            <a:r>
              <a:rPr lang="en-US" sz="2400" dirty="0">
                <a:solidFill>
                  <a:schemeClr val="bg1"/>
                </a:solidFill>
                <a:latin typeface="Avenir Light" panose="020B0402020203020204" pitchFamily="34" charset="77"/>
              </a:rPr>
              <a:t> is always the right choice.</a:t>
            </a:r>
            <a:r>
              <a:rPr lang="en-US" sz="2400" dirty="0">
                <a:solidFill>
                  <a:schemeClr val="bg1"/>
                </a:solidFill>
                <a:effectLst/>
                <a:latin typeface="Avenir Light" panose="020B0402020203020204" pitchFamily="34" charset="77"/>
              </a:rPr>
              <a:t>   </a:t>
            </a:r>
          </a:p>
          <a:p>
            <a:pPr algn="l">
              <a:lnSpc>
                <a:spcPct val="120000"/>
              </a:lnSpc>
            </a:pPr>
            <a:r>
              <a:rPr lang="en-US" sz="2400" dirty="0">
                <a:solidFill>
                  <a:schemeClr val="bg1"/>
                </a:solidFill>
                <a:effectLst/>
                <a:latin typeface="Avenir Light" panose="020B0402020203020204" pitchFamily="34" charset="77"/>
              </a:rPr>
              <a:t>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BE608E5-4E21-AE13-8EC7-796EDD96FCC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74066" y="1549264"/>
            <a:ext cx="8320141" cy="344893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822CC5A-D005-1567-693A-BFAFB18B9C4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14870" y="731764"/>
            <a:ext cx="502920" cy="50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047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7000">
        <p:fade/>
      </p:transition>
    </mc:Choice>
    <mc:Fallback xmlns="">
      <p:transition spd="med" advClick="0" advTm="700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8580FC-8D30-0993-851C-2C4C4D16EE1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6EF7B8-02EC-1F4F-E28A-F94390235574}"/>
              </a:ext>
            </a:extLst>
          </p:cNvPr>
          <p:cNvSpPr/>
          <p:nvPr/>
        </p:nvSpPr>
        <p:spPr>
          <a:xfrm>
            <a:off x="1" y="599765"/>
            <a:ext cx="12611596" cy="766919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4242D14-A14C-9980-00C5-267B7B8BB317}"/>
              </a:ext>
            </a:extLst>
          </p:cNvPr>
          <p:cNvSpPr/>
          <p:nvPr/>
        </p:nvSpPr>
        <p:spPr>
          <a:xfrm>
            <a:off x="0" y="1549264"/>
            <a:ext cx="4174067" cy="3858478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37524FF5-1DFA-46A5-2CF0-1EFA9FC16FC9}"/>
              </a:ext>
            </a:extLst>
          </p:cNvPr>
          <p:cNvSpPr txBox="1">
            <a:spLocks/>
          </p:cNvSpPr>
          <p:nvPr/>
        </p:nvSpPr>
        <p:spPr>
          <a:xfrm>
            <a:off x="2087034" y="835604"/>
            <a:ext cx="10524564" cy="43548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85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>
                <a:solidFill>
                  <a:schemeClr val="bg1"/>
                </a:solidFill>
                <a:latin typeface="Conthrax Sb" panose="020B0707020201080204" pitchFamily="34" charset="0"/>
              </a:rPr>
              <a:t>CLOUD HOSTING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F5225D1-61E9-FFBA-E28C-777E02D37CB4}"/>
              </a:ext>
            </a:extLst>
          </p:cNvPr>
          <p:cNvSpPr/>
          <p:nvPr/>
        </p:nvSpPr>
        <p:spPr>
          <a:xfrm>
            <a:off x="-82502" y="599765"/>
            <a:ext cx="2048792" cy="76691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B00A590-139F-210E-5A6B-1DC2C7DCBC2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210" y="804742"/>
            <a:ext cx="1417871" cy="38431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Subtitle 2">
            <a:extLst>
              <a:ext uri="{FF2B5EF4-FFF2-40B4-BE49-F238E27FC236}">
                <a16:creationId xmlns:a16="http://schemas.microsoft.com/office/drawing/2014/main" id="{DE3F0253-0FEB-8BEC-394B-10F08E68FAED}"/>
              </a:ext>
            </a:extLst>
          </p:cNvPr>
          <p:cNvSpPr txBox="1">
            <a:spLocks/>
          </p:cNvSpPr>
          <p:nvPr/>
        </p:nvSpPr>
        <p:spPr>
          <a:xfrm>
            <a:off x="158025" y="1673352"/>
            <a:ext cx="3825039" cy="336699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85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</a:pPr>
            <a:r>
              <a:rPr lang="en-US" sz="2200" dirty="0">
                <a:solidFill>
                  <a:schemeClr val="bg1"/>
                </a:solidFill>
                <a:effectLst/>
                <a:latin typeface="Avenir Light" panose="020B0402020203020204" pitchFamily="34" charset="77"/>
              </a:rPr>
              <a:t>HAKARI manages cloud resources for the most critical, sensitive and demanding projects.  </a:t>
            </a:r>
          </a:p>
          <a:p>
            <a:pPr algn="l">
              <a:lnSpc>
                <a:spcPct val="120000"/>
              </a:lnSpc>
            </a:pPr>
            <a:r>
              <a:rPr lang="en-US" sz="2200" dirty="0">
                <a:solidFill>
                  <a:schemeClr val="bg1"/>
                </a:solidFill>
                <a:effectLst/>
                <a:latin typeface="Avenir Light" panose="020B0402020203020204" pitchFamily="34" charset="77"/>
              </a:rPr>
              <a:t>The choice is easy and the data is always yours.</a:t>
            </a:r>
          </a:p>
          <a:p>
            <a:pPr algn="l">
              <a:lnSpc>
                <a:spcPct val="120000"/>
              </a:lnSpc>
            </a:pPr>
            <a:r>
              <a:rPr lang="en-US" sz="2000" dirty="0">
                <a:solidFill>
                  <a:schemeClr val="bg1"/>
                </a:solidFill>
                <a:effectLst/>
                <a:latin typeface="Avenir Light" panose="020B0402020203020204" pitchFamily="34" charset="77"/>
              </a:rPr>
              <a:t>HAKARI</a:t>
            </a:r>
            <a:r>
              <a:rPr lang="en-US" sz="2000" dirty="0">
                <a:solidFill>
                  <a:schemeClr val="bg1"/>
                </a:solidFill>
                <a:latin typeface="Avenir Light" panose="020B0402020203020204" pitchFamily="34" charset="77"/>
              </a:rPr>
              <a:t> is always the right choice</a:t>
            </a:r>
            <a:r>
              <a:rPr lang="en-US" sz="2400" dirty="0">
                <a:solidFill>
                  <a:schemeClr val="bg1"/>
                </a:solidFill>
                <a:latin typeface="Avenir Light" panose="020B0402020203020204" pitchFamily="34" charset="77"/>
              </a:rPr>
              <a:t>.</a:t>
            </a:r>
            <a:endParaRPr lang="en-US" sz="2400" dirty="0">
              <a:solidFill>
                <a:schemeClr val="bg1"/>
              </a:solidFill>
              <a:effectLst/>
              <a:latin typeface="Avenir Light" panose="020B0402020203020204" pitchFamily="34" charset="77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83F5DA1-2F9C-7C82-804A-6DE0982BAB4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4174067" y="1549264"/>
            <a:ext cx="8342398" cy="385847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6C2CEF6-46C9-1978-E9B8-E77698DC53C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14870" y="731764"/>
            <a:ext cx="502920" cy="50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017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7000">
        <p:fade/>
      </p:transition>
    </mc:Choice>
    <mc:Fallback xmlns="">
      <p:transition spd="med" advClick="0" advTm="7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8580FC-8D30-0993-851C-2C4C4D16EE1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D0CDFAC-3BE4-205B-EDD1-84E2EE0DBDE0}"/>
              </a:ext>
            </a:extLst>
          </p:cNvPr>
          <p:cNvSpPr/>
          <p:nvPr/>
        </p:nvSpPr>
        <p:spPr>
          <a:xfrm>
            <a:off x="-419596" y="1671483"/>
            <a:ext cx="13025283" cy="1039864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69FBB1-5043-942C-7D60-F260AEA51B6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2147" y="1775867"/>
            <a:ext cx="3287705" cy="89114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16715A4-1815-3F22-E804-8A572B241679}"/>
              </a:ext>
            </a:extLst>
          </p:cNvPr>
          <p:cNvSpPr txBox="1"/>
          <p:nvPr/>
        </p:nvSpPr>
        <p:spPr>
          <a:xfrm>
            <a:off x="0" y="3244645"/>
            <a:ext cx="12192000" cy="2262158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 rtl="0" fontAlgn="base"/>
            <a:r>
              <a:rPr lang="en-US" b="0" i="0" u="none" strike="noStrike" dirty="0">
                <a:solidFill>
                  <a:schemeClr val="bg1"/>
                </a:solidFill>
                <a:effectLst/>
                <a:latin typeface="Conthrax Sb" panose="020B0707020201080204" pitchFamily="34" charset="0"/>
              </a:rPr>
              <a:t>809 - 68th Ave SW Calgary AB T2V 0N5 CANADA</a:t>
            </a:r>
            <a:endParaRPr lang="en-US" u="sng" strike="noStrike" dirty="0">
              <a:solidFill>
                <a:schemeClr val="bg1"/>
              </a:solidFill>
              <a:effectLst/>
              <a:latin typeface="Conthrax Sb" panose="020B0707020201080204" pitchFamily="34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ctr" rtl="0" fontAlgn="base"/>
            <a:endParaRPr lang="en-US" u="sng" dirty="0">
              <a:solidFill>
                <a:schemeClr val="bg1"/>
              </a:solidFill>
              <a:latin typeface="Conthrax Sb" panose="020B0707020201080204" pitchFamily="34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ctr" rtl="0" fontAlgn="base"/>
            <a:r>
              <a:rPr lang="en-US" strike="noStrike" dirty="0">
                <a:solidFill>
                  <a:schemeClr val="bg1"/>
                </a:solidFill>
                <a:effectLst/>
                <a:latin typeface="Conthrax Sb" panose="020B070702020108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info@hakari.com</a:t>
            </a:r>
            <a:r>
              <a:rPr lang="en-US" strike="noStrike" dirty="0">
                <a:solidFill>
                  <a:schemeClr val="bg1"/>
                </a:solidFill>
                <a:effectLst/>
                <a:latin typeface="Conthrax Sb" panose="020B0707020201080204" pitchFamily="34" charset="0"/>
              </a:rPr>
              <a:t>  /  </a:t>
            </a:r>
            <a:r>
              <a:rPr lang="en-US" strike="noStrike" dirty="0">
                <a:solidFill>
                  <a:schemeClr val="bg1"/>
                </a:solidFill>
                <a:effectLst/>
                <a:latin typeface="Conthrax Sb" panose="020B070702020108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www.hakari.com</a:t>
            </a:r>
            <a:endParaRPr lang="en-US" strike="noStrike" dirty="0">
              <a:solidFill>
                <a:schemeClr val="bg1"/>
              </a:solidFill>
              <a:effectLst/>
              <a:latin typeface="Conthrax Sb" panose="020B0707020201080204" pitchFamily="34" charset="0"/>
            </a:endParaRPr>
          </a:p>
          <a:p>
            <a:pPr algn="ctr" rtl="0" fontAlgn="base"/>
            <a:endParaRPr lang="en-US" dirty="0">
              <a:solidFill>
                <a:schemeClr val="bg1"/>
              </a:solidFill>
              <a:latin typeface="Conthrax Sb" panose="020B0707020201080204" pitchFamily="34" charset="0"/>
            </a:endParaRPr>
          </a:p>
          <a:p>
            <a:pPr algn="ctr" rtl="0" fontAlgn="base"/>
            <a:endParaRPr lang="en-US" strike="noStrike" dirty="0">
              <a:solidFill>
                <a:schemeClr val="bg1"/>
              </a:solidFill>
              <a:effectLst/>
              <a:latin typeface="Conthrax Sb" panose="020B0707020201080204" pitchFamily="34" charset="0"/>
            </a:endParaRPr>
          </a:p>
          <a:p>
            <a:pPr algn="ctr" rtl="0" fontAlgn="base">
              <a:lnSpc>
                <a:spcPct val="150000"/>
              </a:lnSpc>
            </a:pPr>
            <a:endParaRPr lang="en-US" sz="1100" u="none" strike="noStrike" dirty="0">
              <a:solidFill>
                <a:schemeClr val="bg1"/>
              </a:solidFill>
              <a:effectLst/>
              <a:latin typeface="Conthrax Sb" panose="020B0707020201080204" pitchFamily="34" charset="0"/>
            </a:endParaRPr>
          </a:p>
          <a:p>
            <a:pPr algn="ctr" rtl="0" fontAlgn="base">
              <a:lnSpc>
                <a:spcPct val="150000"/>
              </a:lnSpc>
            </a:pPr>
            <a:r>
              <a:rPr lang="en-US" sz="1100" u="none" strike="noStrike" dirty="0">
                <a:solidFill>
                  <a:schemeClr val="bg1"/>
                </a:solidFill>
                <a:effectLst/>
                <a:latin typeface="Conthrax Sb" panose="020B0707020201080204" pitchFamily="34" charset="0"/>
              </a:rPr>
              <a:t>©2024 </a:t>
            </a:r>
            <a:r>
              <a:rPr lang="en-US" sz="1100" u="none" strike="noStrike" dirty="0" err="1">
                <a:solidFill>
                  <a:schemeClr val="bg1"/>
                </a:solidFill>
                <a:effectLst/>
                <a:latin typeface="Conthrax Sb" panose="020B0707020201080204" pitchFamily="34" charset="0"/>
              </a:rPr>
              <a:t>Hakari</a:t>
            </a:r>
            <a:r>
              <a:rPr lang="en-US" sz="1100" u="none" strike="noStrike" dirty="0">
                <a:solidFill>
                  <a:schemeClr val="bg1"/>
                </a:solidFill>
                <a:effectLst/>
                <a:latin typeface="Conthrax Sb" panose="020B0707020201080204" pitchFamily="34" charset="0"/>
              </a:rPr>
              <a:t> Enterprises Inc.   /  All Rights Reserved.  /  HAKARI is a trademark of </a:t>
            </a:r>
            <a:r>
              <a:rPr lang="en-US" sz="1100" u="none" strike="noStrike" dirty="0" err="1">
                <a:solidFill>
                  <a:schemeClr val="bg1"/>
                </a:solidFill>
                <a:effectLst/>
                <a:latin typeface="Conthrax Sb" panose="020B0707020201080204" pitchFamily="34" charset="0"/>
              </a:rPr>
              <a:t>Hakari</a:t>
            </a:r>
            <a:r>
              <a:rPr lang="en-US" sz="1100" u="none" strike="noStrike" dirty="0">
                <a:solidFill>
                  <a:schemeClr val="bg1"/>
                </a:solidFill>
                <a:effectLst/>
                <a:latin typeface="Conthrax Sb" panose="020B0707020201080204" pitchFamily="34" charset="0"/>
              </a:rPr>
              <a:t> Enterprises Inc.</a:t>
            </a:r>
          </a:p>
          <a:p>
            <a:pPr algn="ctr"/>
            <a:endParaRPr lang="en-US" dirty="0">
              <a:solidFill>
                <a:schemeClr val="bg1"/>
              </a:solidFill>
              <a:latin typeface="Avenir Light" panose="020B0402020203020204" pitchFamily="34" charset="77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3868ED7-6E86-9385-3415-6EA6DEFA5AA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44540" y="5428021"/>
            <a:ext cx="502920" cy="50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968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5000">
        <p:fade/>
      </p:transition>
    </mc:Choice>
    <mc:Fallback xmlns="">
      <p:transition spd="med" advClick="0" advTm="15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8580FC-8D30-0993-851C-2C4C4D16EE1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 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C7AA685-5BF9-F4AB-5848-CD68D242B674}"/>
              </a:ext>
            </a:extLst>
          </p:cNvPr>
          <p:cNvSpPr/>
          <p:nvPr/>
        </p:nvSpPr>
        <p:spPr>
          <a:xfrm>
            <a:off x="0" y="1549261"/>
            <a:ext cx="4174067" cy="4212441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032EB95-A204-07D8-FC9A-E51EF0922008}"/>
              </a:ext>
            </a:extLst>
          </p:cNvPr>
          <p:cNvSpPr/>
          <p:nvPr/>
        </p:nvSpPr>
        <p:spPr>
          <a:xfrm>
            <a:off x="1" y="599765"/>
            <a:ext cx="12611596" cy="766919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38ECC4AC-BA94-EF28-AB5C-4F0ED6E80D43}"/>
              </a:ext>
            </a:extLst>
          </p:cNvPr>
          <p:cNvSpPr txBox="1">
            <a:spLocks/>
          </p:cNvSpPr>
          <p:nvPr/>
        </p:nvSpPr>
        <p:spPr>
          <a:xfrm>
            <a:off x="158024" y="1670117"/>
            <a:ext cx="3883624" cy="458811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85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</a:pPr>
            <a:r>
              <a:rPr lang="en-US" sz="2200" dirty="0">
                <a:solidFill>
                  <a:schemeClr val="bg1"/>
                </a:solidFill>
                <a:latin typeface="Avenir Light" panose="020B0402020203020204" pitchFamily="34" charset="77"/>
              </a:rPr>
              <a:t>Our customers know that </a:t>
            </a:r>
            <a:r>
              <a:rPr lang="en-US" sz="2200" dirty="0">
                <a:solidFill>
                  <a:schemeClr val="bg1"/>
                </a:solidFill>
                <a:effectLst/>
                <a:latin typeface="Avenir Light" panose="020B0402020203020204" pitchFamily="34" charset="77"/>
              </a:rPr>
              <a:t>HAKARI™ premium services and equipment are the best choice to improve overall measurement performance, </a:t>
            </a:r>
            <a:r>
              <a:rPr lang="en-US" sz="2200" dirty="0">
                <a:solidFill>
                  <a:schemeClr val="bg1"/>
                </a:solidFill>
                <a:latin typeface="Avenir Light" panose="020B0402020203020204" pitchFamily="34" charset="77"/>
              </a:rPr>
              <a:t>productivity, </a:t>
            </a:r>
            <a:r>
              <a:rPr lang="en-US" sz="2200" dirty="0">
                <a:solidFill>
                  <a:schemeClr val="bg1"/>
                </a:solidFill>
                <a:effectLst/>
                <a:latin typeface="Avenir Light" panose="020B0402020203020204" pitchFamily="34" charset="77"/>
              </a:rPr>
              <a:t>and assets and infrastructure monitoring.</a:t>
            </a:r>
          </a:p>
          <a:p>
            <a:pPr algn="l">
              <a:lnSpc>
                <a:spcPct val="120000"/>
              </a:lnSpc>
            </a:pPr>
            <a:r>
              <a:rPr lang="en-US" sz="2400" dirty="0">
                <a:solidFill>
                  <a:schemeClr val="bg1"/>
                </a:solidFill>
                <a:effectLst/>
                <a:latin typeface="Avenir Light" panose="020B0402020203020204" pitchFamily="34" charset="77"/>
              </a:rPr>
              <a:t>HAKARI</a:t>
            </a:r>
            <a:r>
              <a:rPr lang="en-US" sz="2400" dirty="0">
                <a:solidFill>
                  <a:schemeClr val="bg1"/>
                </a:solidFill>
                <a:latin typeface="Avenir Light" panose="020B0402020203020204" pitchFamily="34" charset="77"/>
              </a:rPr>
              <a:t> is always the right choice</a:t>
            </a:r>
            <a:r>
              <a:rPr lang="en-US" sz="2800" dirty="0">
                <a:solidFill>
                  <a:schemeClr val="bg1"/>
                </a:solidFill>
                <a:latin typeface="Avenir Light" panose="020B0402020203020204" pitchFamily="34" charset="77"/>
              </a:rPr>
              <a:t>.</a:t>
            </a:r>
            <a:endParaRPr lang="en-US" sz="2800" dirty="0">
              <a:solidFill>
                <a:schemeClr val="bg1"/>
              </a:solidFill>
              <a:effectLst/>
              <a:latin typeface="Avenir Light" panose="020B0402020203020204" pitchFamily="34" charset="77"/>
            </a:endParaRPr>
          </a:p>
          <a:p>
            <a:pPr algn="l">
              <a:lnSpc>
                <a:spcPct val="120000"/>
              </a:lnSpc>
            </a:pPr>
            <a:endParaRPr lang="en-US" sz="2200" dirty="0">
              <a:solidFill>
                <a:schemeClr val="bg1"/>
              </a:solidFill>
              <a:latin typeface="Avenir Light" panose="020B0402020203020204" pitchFamily="34" charset="77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BF1DE0-5A46-B72C-52F3-8FDED97D7F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87034" y="835604"/>
            <a:ext cx="10524564" cy="435488"/>
          </a:xfrm>
          <a:effectLst>
            <a:outerShdw blurRad="50800" dist="38100" dir="5400000" algn="t" rotWithShape="0">
              <a:prstClr val="black">
                <a:alpha val="85000"/>
              </a:prstClr>
            </a:outerShdw>
          </a:effectLst>
        </p:spPr>
        <p:txBody>
          <a:bodyPr>
            <a:normAutofit/>
          </a:bodyPr>
          <a:lstStyle/>
          <a:p>
            <a:pPr algn="l"/>
            <a:r>
              <a:rPr lang="en-US" sz="2000" b="1" dirty="0">
                <a:solidFill>
                  <a:schemeClr val="bg1"/>
                </a:solidFill>
                <a:effectLst/>
                <a:latin typeface="Conthrax Sb" panose="020B0707020201080204" pitchFamily="34" charset="0"/>
              </a:rPr>
              <a:t>MEASUREMENT TOOLS FOR EVERYTHING YOU DO</a:t>
            </a:r>
            <a:endParaRPr lang="en-US" sz="2000" dirty="0">
              <a:solidFill>
                <a:schemeClr val="bg1"/>
              </a:solidFill>
              <a:effectLst/>
              <a:latin typeface="Avenir Light" panose="020B0402020203020204" pitchFamily="34" charset="77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97B0B5-6252-8B36-968A-713BCAFCE98E}"/>
              </a:ext>
            </a:extLst>
          </p:cNvPr>
          <p:cNvSpPr/>
          <p:nvPr/>
        </p:nvSpPr>
        <p:spPr>
          <a:xfrm>
            <a:off x="-82502" y="599765"/>
            <a:ext cx="2048792" cy="76691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EFAF4F5-49BA-BE5F-A786-383E01ACDEB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210" y="804742"/>
            <a:ext cx="1417871" cy="38431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8CBA043-AE0E-EA20-48EC-A54EC8BF13E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74067" y="1549260"/>
            <a:ext cx="8017933" cy="421244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8D3202D-0BE4-1C28-4B75-35BCC817397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14870" y="731764"/>
            <a:ext cx="502920" cy="50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688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2000">
        <p:fade/>
      </p:transition>
    </mc:Choice>
    <mc:Fallback xmlns="">
      <p:transition spd="med" advClick="0" advTm="12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8580FC-8D30-0993-851C-2C4C4D16EE1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411E181-AD59-220C-FB43-4C36D8BB3077}"/>
              </a:ext>
            </a:extLst>
          </p:cNvPr>
          <p:cNvSpPr/>
          <p:nvPr/>
        </p:nvSpPr>
        <p:spPr>
          <a:xfrm>
            <a:off x="1" y="599765"/>
            <a:ext cx="12611596" cy="766919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5E859375-8ACF-4208-EA94-4CC725ACDF8B}"/>
              </a:ext>
            </a:extLst>
          </p:cNvPr>
          <p:cNvSpPr txBox="1">
            <a:spLocks/>
          </p:cNvSpPr>
          <p:nvPr/>
        </p:nvSpPr>
        <p:spPr>
          <a:xfrm>
            <a:off x="2087034" y="835604"/>
            <a:ext cx="10524564" cy="43548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85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>
                <a:solidFill>
                  <a:schemeClr val="bg1"/>
                </a:solidFill>
                <a:latin typeface="Conthrax Sb" panose="020B0707020201080204" pitchFamily="34" charset="0"/>
              </a:rPr>
              <a:t>METROLOGY SOLUTIONS THAT EMPOWER YOU</a:t>
            </a:r>
            <a:endParaRPr lang="en-US" sz="2000" dirty="0">
              <a:solidFill>
                <a:schemeClr val="bg1"/>
              </a:solidFill>
              <a:latin typeface="Avenir Light" panose="020B0402020203020204" pitchFamily="34" charset="77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BEA6F77-45FB-6621-F394-FA8B933808DA}"/>
              </a:ext>
            </a:extLst>
          </p:cNvPr>
          <p:cNvSpPr/>
          <p:nvPr/>
        </p:nvSpPr>
        <p:spPr>
          <a:xfrm>
            <a:off x="-82502" y="599765"/>
            <a:ext cx="2048792" cy="76691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051ECED-04C9-E440-634A-4807B618524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210" y="804742"/>
            <a:ext cx="1417871" cy="38431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9D77303-E616-2F09-D714-FBAB0950C02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74067" y="1549263"/>
            <a:ext cx="8817964" cy="411411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C7AA685-5BF9-F4AB-5848-CD68D242B674}"/>
              </a:ext>
            </a:extLst>
          </p:cNvPr>
          <p:cNvSpPr/>
          <p:nvPr/>
        </p:nvSpPr>
        <p:spPr>
          <a:xfrm>
            <a:off x="0" y="1549264"/>
            <a:ext cx="4174067" cy="4114118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38ECC4AC-BA94-EF28-AB5C-4F0ED6E80D43}"/>
              </a:ext>
            </a:extLst>
          </p:cNvPr>
          <p:cNvSpPr txBox="1">
            <a:spLocks/>
          </p:cNvSpPr>
          <p:nvPr/>
        </p:nvSpPr>
        <p:spPr>
          <a:xfrm>
            <a:off x="158025" y="1670117"/>
            <a:ext cx="3558570" cy="446721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85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</a:pPr>
            <a:r>
              <a:rPr lang="en-US" sz="2200" dirty="0">
                <a:solidFill>
                  <a:schemeClr val="bg1"/>
                </a:solidFill>
                <a:effectLst/>
                <a:latin typeface="Avenir Light" panose="020B0402020203020204" pitchFamily="34" charset="77"/>
              </a:rPr>
              <a:t>We operate with the mission to provide the best risk management hardware and software for critical infrastructure and precision metrology. </a:t>
            </a:r>
          </a:p>
          <a:p>
            <a:pPr algn="l">
              <a:lnSpc>
                <a:spcPct val="120000"/>
              </a:lnSpc>
            </a:pPr>
            <a:r>
              <a:rPr lang="en-US" sz="2200" dirty="0">
                <a:solidFill>
                  <a:schemeClr val="bg1"/>
                </a:solidFill>
                <a:effectLst/>
                <a:latin typeface="Avenir Light" panose="020B0402020203020204" pitchFamily="34" charset="77"/>
              </a:rPr>
              <a:t>We provide cutting-edge technology and support for your project.  </a:t>
            </a:r>
            <a:endParaRPr lang="en-US" sz="2200" dirty="0">
              <a:solidFill>
                <a:schemeClr val="bg1"/>
              </a:solidFill>
              <a:latin typeface="Avenir Light" panose="020B0402020203020204" pitchFamily="34" charset="7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CB03CC6-6C14-C05C-BB60-93A3D4DE9E8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14870" y="731764"/>
            <a:ext cx="502920" cy="50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5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2000">
        <p:fade/>
      </p:transition>
    </mc:Choice>
    <mc:Fallback xmlns="">
      <p:transition spd="med" advClick="0" advTm="12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8580FC-8D30-0993-851C-2C4C4D16EE1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C7AA685-5BF9-F4AB-5848-CD68D242B674}"/>
              </a:ext>
            </a:extLst>
          </p:cNvPr>
          <p:cNvSpPr/>
          <p:nvPr/>
        </p:nvSpPr>
        <p:spPr>
          <a:xfrm>
            <a:off x="0" y="1549263"/>
            <a:ext cx="4174067" cy="4874784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38ECC4AC-BA94-EF28-AB5C-4F0ED6E80D43}"/>
              </a:ext>
            </a:extLst>
          </p:cNvPr>
          <p:cNvSpPr txBox="1">
            <a:spLocks/>
          </p:cNvSpPr>
          <p:nvPr/>
        </p:nvSpPr>
        <p:spPr>
          <a:xfrm>
            <a:off x="158025" y="1670115"/>
            <a:ext cx="3821918" cy="409257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85000"/>
              </a:prstClr>
            </a:outerShdw>
          </a:effectLst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</a:pPr>
            <a:r>
              <a:rPr lang="en-US" sz="2200" dirty="0">
                <a:solidFill>
                  <a:schemeClr val="bg1"/>
                </a:solidFill>
                <a:effectLst/>
                <a:latin typeface="Avenir Light" panose="020B0402020203020204" pitchFamily="34" charset="77"/>
              </a:rPr>
              <a:t>We are experts in all cloud systems, instrumentation systems, software platforms, communication devices, and beautifully designed metrology products</a:t>
            </a:r>
            <a:r>
              <a:rPr lang="en-US" sz="2200" dirty="0">
                <a:solidFill>
                  <a:schemeClr val="bg1"/>
                </a:solidFill>
                <a:latin typeface="Avenir Light" panose="020B0402020203020204" pitchFamily="34" charset="77"/>
              </a:rPr>
              <a:t> such as</a:t>
            </a:r>
          </a:p>
          <a:p>
            <a:pPr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/>
                </a:solidFill>
                <a:effectLst/>
                <a:latin typeface="Avenir Light" panose="020B0402020203020204" pitchFamily="34" charset="77"/>
              </a:rPr>
              <a:t> Metrology Stands &amp;</a:t>
            </a:r>
            <a:br>
              <a:rPr lang="en-US" sz="2200" dirty="0">
                <a:solidFill>
                  <a:schemeClr val="bg1"/>
                </a:solidFill>
                <a:effectLst/>
                <a:latin typeface="Avenir Light" panose="020B0402020203020204" pitchFamily="34" charset="77"/>
              </a:rPr>
            </a:br>
            <a:r>
              <a:rPr lang="en-US" sz="2200" dirty="0">
                <a:solidFill>
                  <a:schemeClr val="bg1"/>
                </a:solidFill>
                <a:effectLst/>
                <a:latin typeface="Avenir Light" panose="020B0402020203020204" pitchFamily="34" charset="77"/>
              </a:rPr>
              <a:t>   Power Systems</a:t>
            </a:r>
          </a:p>
          <a:p>
            <a:pPr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/>
                </a:solidFill>
                <a:effectLst/>
                <a:latin typeface="Avenir Light" panose="020B0402020203020204" pitchFamily="34" charset="77"/>
              </a:rPr>
              <a:t> Data Analysis</a:t>
            </a:r>
          </a:p>
          <a:p>
            <a:pPr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/>
                </a:solidFill>
                <a:effectLst/>
                <a:latin typeface="Avenir Light" panose="020B0402020203020204" pitchFamily="34" charset="77"/>
              </a:rPr>
              <a:t> Professional Services</a:t>
            </a:r>
          </a:p>
          <a:p>
            <a:pPr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/>
                </a:solidFill>
                <a:effectLst/>
                <a:latin typeface="Avenir Light" panose="020B0402020203020204" pitchFamily="34" charset="77"/>
              </a:rPr>
              <a:t> Cloud Hosting</a:t>
            </a:r>
            <a:endParaRPr lang="en-US" sz="2200" dirty="0">
              <a:solidFill>
                <a:schemeClr val="bg1"/>
              </a:solidFill>
              <a:latin typeface="Avenir Light" panose="020B0402020203020204" pitchFamily="34" charset="77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47E6995-0ABD-8B8F-5C93-F4A3D25E5233}"/>
              </a:ext>
            </a:extLst>
          </p:cNvPr>
          <p:cNvSpPr/>
          <p:nvPr/>
        </p:nvSpPr>
        <p:spPr>
          <a:xfrm>
            <a:off x="1" y="599765"/>
            <a:ext cx="12611596" cy="766919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3A595E5C-3A43-9765-98AB-FB3E8F8C4AD0}"/>
              </a:ext>
            </a:extLst>
          </p:cNvPr>
          <p:cNvSpPr txBox="1">
            <a:spLocks/>
          </p:cNvSpPr>
          <p:nvPr/>
        </p:nvSpPr>
        <p:spPr>
          <a:xfrm>
            <a:off x="2087034" y="835604"/>
            <a:ext cx="10524564" cy="43548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85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>
                <a:solidFill>
                  <a:schemeClr val="bg1"/>
                </a:solidFill>
                <a:latin typeface="Conthrax Sb" panose="020B0707020201080204" pitchFamily="34" charset="0"/>
              </a:rPr>
              <a:t>METROLOGY SOLUTIONS THAT EMPOWER YOU</a:t>
            </a:r>
            <a:endParaRPr lang="en-US" sz="2000" dirty="0">
              <a:solidFill>
                <a:schemeClr val="bg1"/>
              </a:solidFill>
              <a:latin typeface="Avenir Light" panose="020B0402020203020204" pitchFamily="34" charset="77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F635616-979C-ECFC-AD2B-74EE767DC038}"/>
              </a:ext>
            </a:extLst>
          </p:cNvPr>
          <p:cNvSpPr/>
          <p:nvPr/>
        </p:nvSpPr>
        <p:spPr>
          <a:xfrm>
            <a:off x="-82502" y="599765"/>
            <a:ext cx="2048792" cy="76691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DE21FF4-3B5D-BAB4-3173-A77D94E513B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210" y="804742"/>
            <a:ext cx="1417871" cy="38431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A3E1B60-2F92-2446-34F2-ADD54A4ED70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74065" y="1548231"/>
            <a:ext cx="8017934" cy="487478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FB2FA89-8FC1-E035-676C-01BEDBDC84A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14870" y="731764"/>
            <a:ext cx="502920" cy="50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907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2000">
        <p:fade/>
      </p:transition>
    </mc:Choice>
    <mc:Fallback xmlns="">
      <p:transition spd="med" advClick="0" advTm="12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8580FC-8D30-0993-851C-2C4C4D16EE1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9F63B0C-6AA8-E1B2-5990-8BD27B54AFE4}"/>
              </a:ext>
            </a:extLst>
          </p:cNvPr>
          <p:cNvSpPr/>
          <p:nvPr/>
        </p:nvSpPr>
        <p:spPr>
          <a:xfrm>
            <a:off x="1" y="599765"/>
            <a:ext cx="12611596" cy="766919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29BF478A-048D-AAB2-AE80-748E70FA138C}"/>
              </a:ext>
            </a:extLst>
          </p:cNvPr>
          <p:cNvSpPr txBox="1">
            <a:spLocks/>
          </p:cNvSpPr>
          <p:nvPr/>
        </p:nvSpPr>
        <p:spPr>
          <a:xfrm>
            <a:off x="2087034" y="835604"/>
            <a:ext cx="10524564" cy="43548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85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>
                <a:solidFill>
                  <a:schemeClr val="bg1"/>
                </a:solidFill>
                <a:latin typeface="Conthrax Sb" panose="020B0707020201080204" pitchFamily="34" charset="0"/>
              </a:rPr>
              <a:t>OUR CLIENTS</a:t>
            </a:r>
            <a:endParaRPr lang="en-US" sz="2000" dirty="0">
              <a:solidFill>
                <a:schemeClr val="bg1"/>
              </a:solidFill>
              <a:latin typeface="Avenir Light" panose="020B0402020203020204" pitchFamily="34" charset="77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13A7C12-852F-D2FF-C8FB-9D0E6ED0FEBB}"/>
              </a:ext>
            </a:extLst>
          </p:cNvPr>
          <p:cNvSpPr/>
          <p:nvPr/>
        </p:nvSpPr>
        <p:spPr>
          <a:xfrm>
            <a:off x="-82502" y="599765"/>
            <a:ext cx="2048792" cy="76691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0DD4C4E-7814-CB61-FFC5-C462A1D7AA3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210" y="804742"/>
            <a:ext cx="1417871" cy="38431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9DFF654A-EF0E-2DD9-8C84-058C79751894}"/>
              </a:ext>
            </a:extLst>
          </p:cNvPr>
          <p:cNvGrpSpPr/>
          <p:nvPr/>
        </p:nvGrpSpPr>
        <p:grpSpPr>
          <a:xfrm>
            <a:off x="1966291" y="1602523"/>
            <a:ext cx="9582582" cy="4655712"/>
            <a:chOff x="1966290" y="1602523"/>
            <a:chExt cx="9920799" cy="4133088"/>
          </a:xfrm>
          <a:effectLst>
            <a:outerShdw blurRad="50800" dist="38100" dir="5400000" algn="t" rotWithShape="0">
              <a:prstClr val="black">
                <a:alpha val="84226"/>
              </a:prstClr>
            </a:outerShdw>
          </a:effectLst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425AFEC4-F49E-C845-C22D-9C5D662AF55D}"/>
                </a:ext>
              </a:extLst>
            </p:cNvPr>
            <p:cNvSpPr/>
            <p:nvPr/>
          </p:nvSpPr>
          <p:spPr>
            <a:xfrm>
              <a:off x="1966290" y="1602523"/>
              <a:ext cx="2386143" cy="12984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23EA9DE-5819-9655-3235-4C6B84B27771}"/>
                </a:ext>
              </a:extLst>
            </p:cNvPr>
            <p:cNvSpPr/>
            <p:nvPr/>
          </p:nvSpPr>
          <p:spPr>
            <a:xfrm>
              <a:off x="4477842" y="1602523"/>
              <a:ext cx="2386143" cy="12984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FC1A444-3271-C6F4-D1D8-3B6C83F3892A}"/>
                </a:ext>
              </a:extLst>
            </p:cNvPr>
            <p:cNvSpPr/>
            <p:nvPr/>
          </p:nvSpPr>
          <p:spPr>
            <a:xfrm>
              <a:off x="6989394" y="1602523"/>
              <a:ext cx="2386143" cy="12984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0133F00-53C6-912A-54BC-C31686EB8556}"/>
                </a:ext>
              </a:extLst>
            </p:cNvPr>
            <p:cNvSpPr/>
            <p:nvPr/>
          </p:nvSpPr>
          <p:spPr>
            <a:xfrm>
              <a:off x="9500946" y="1602523"/>
              <a:ext cx="2386143" cy="12984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7B0F262-5B2E-2C86-A411-C9CE07B20603}"/>
                </a:ext>
              </a:extLst>
            </p:cNvPr>
            <p:cNvSpPr/>
            <p:nvPr/>
          </p:nvSpPr>
          <p:spPr>
            <a:xfrm>
              <a:off x="1966290" y="3019843"/>
              <a:ext cx="2386143" cy="12984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13A96A5-9EB9-A25E-4759-51720A179FB6}"/>
                </a:ext>
              </a:extLst>
            </p:cNvPr>
            <p:cNvSpPr/>
            <p:nvPr/>
          </p:nvSpPr>
          <p:spPr>
            <a:xfrm>
              <a:off x="4477842" y="3019843"/>
              <a:ext cx="2386143" cy="12984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CD03E2D-55ED-33B3-AF9A-7C3255F97CCF}"/>
                </a:ext>
              </a:extLst>
            </p:cNvPr>
            <p:cNvSpPr/>
            <p:nvPr/>
          </p:nvSpPr>
          <p:spPr>
            <a:xfrm>
              <a:off x="6989394" y="3019843"/>
              <a:ext cx="2386143" cy="12984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52B0F0A-49F0-C5B0-1F82-72EB0D2110D0}"/>
                </a:ext>
              </a:extLst>
            </p:cNvPr>
            <p:cNvSpPr/>
            <p:nvPr/>
          </p:nvSpPr>
          <p:spPr>
            <a:xfrm>
              <a:off x="9500946" y="3019843"/>
              <a:ext cx="2386143" cy="12984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73CE210-495A-73EF-ED39-30389D7C0A24}"/>
                </a:ext>
              </a:extLst>
            </p:cNvPr>
            <p:cNvSpPr/>
            <p:nvPr/>
          </p:nvSpPr>
          <p:spPr>
            <a:xfrm>
              <a:off x="1966290" y="4437163"/>
              <a:ext cx="2386143" cy="12984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53F1B3D-00C1-C66F-D26D-74E41B029B51}"/>
                </a:ext>
              </a:extLst>
            </p:cNvPr>
            <p:cNvSpPr/>
            <p:nvPr/>
          </p:nvSpPr>
          <p:spPr>
            <a:xfrm>
              <a:off x="4477842" y="4437163"/>
              <a:ext cx="2386143" cy="12984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2B112DB-7CA7-B78D-E8FE-4C629DC7894F}"/>
                </a:ext>
              </a:extLst>
            </p:cNvPr>
            <p:cNvSpPr/>
            <p:nvPr/>
          </p:nvSpPr>
          <p:spPr>
            <a:xfrm>
              <a:off x="6989394" y="4437163"/>
              <a:ext cx="2386143" cy="12984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D06646D-9684-35C8-6425-C750A0163C9F}"/>
                </a:ext>
              </a:extLst>
            </p:cNvPr>
            <p:cNvSpPr/>
            <p:nvPr/>
          </p:nvSpPr>
          <p:spPr>
            <a:xfrm>
              <a:off x="9500946" y="4437163"/>
              <a:ext cx="2386143" cy="12984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A4B9CABD-D952-5D28-627B-07A23759848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5310" y="1761125"/>
            <a:ext cx="1832685" cy="114542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530CBF95-805A-D300-55AB-0D8E4E285B6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9730" y="1837944"/>
            <a:ext cx="1709774" cy="106860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5E24F32C-F933-F181-076C-B68A3E4DE2A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5917" y="1811199"/>
            <a:ext cx="2006332" cy="125395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45AA728-E8F6-19FF-0160-13E75B7E92B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45168" y="1761125"/>
            <a:ext cx="2023286" cy="126455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F3F5EE51-946B-6048-C2DB-774E0453BCB6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0836" y="3250028"/>
            <a:ext cx="2177118" cy="1360699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6AE31026-A890-A039-C17F-FB703365DDDF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6318" y="3300997"/>
            <a:ext cx="2032652" cy="1270407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890BE0E1-F4D5-CF5D-78D2-9D6A01277BA0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2697" y="3357245"/>
            <a:ext cx="1953768" cy="1221105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955C05BE-6CCC-2D92-7C7C-B86E7F896783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09760" y="3384481"/>
            <a:ext cx="1776731" cy="1110457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360761C0-6790-3A45-2F43-FB1E0514976F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3935" y="5087688"/>
            <a:ext cx="1059867" cy="846238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095FFBA9-F9FC-1668-E5CE-3EFDECA01DBB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4722" y="5038228"/>
            <a:ext cx="1565148" cy="869527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37A329D6-38E2-9AE8-2C1E-845B5C05927D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1171" y="5087688"/>
            <a:ext cx="2179957" cy="726652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AC030496-C643-BEA6-E2CD-A9E8E87B6B55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45168" y="4821787"/>
            <a:ext cx="2134059" cy="133378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8A989F7-4C7B-67FA-F798-F6A8E1B236DB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14870" y="731764"/>
            <a:ext cx="502920" cy="50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781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5000">
        <p:fade/>
      </p:transition>
    </mc:Choice>
    <mc:Fallback xmlns="">
      <p:transition spd="med" advClick="0" advTm="15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8580FC-8D30-0993-851C-2C4C4D16EE1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47E6995-0ABD-8B8F-5C93-F4A3D25E5233}"/>
              </a:ext>
            </a:extLst>
          </p:cNvPr>
          <p:cNvSpPr/>
          <p:nvPr/>
        </p:nvSpPr>
        <p:spPr>
          <a:xfrm>
            <a:off x="1" y="599765"/>
            <a:ext cx="12611596" cy="766919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3A595E5C-3A43-9765-98AB-FB3E8F8C4AD0}"/>
              </a:ext>
            </a:extLst>
          </p:cNvPr>
          <p:cNvSpPr txBox="1">
            <a:spLocks/>
          </p:cNvSpPr>
          <p:nvPr/>
        </p:nvSpPr>
        <p:spPr>
          <a:xfrm>
            <a:off x="2087034" y="835604"/>
            <a:ext cx="10524564" cy="43548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85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>
                <a:solidFill>
                  <a:schemeClr val="bg1"/>
                </a:solidFill>
                <a:latin typeface="Conthrax Sb" panose="020B0707020201080204" pitchFamily="34" charset="0"/>
              </a:rPr>
              <a:t>PRECISON.  PERFORMANCE.  PRODUCTIVITY.</a:t>
            </a:r>
            <a:endParaRPr lang="en-US" sz="2000" dirty="0">
              <a:solidFill>
                <a:schemeClr val="bg1"/>
              </a:solidFill>
              <a:latin typeface="Avenir Light" panose="020B0402020203020204" pitchFamily="34" charset="77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F635616-979C-ECFC-AD2B-74EE767DC038}"/>
              </a:ext>
            </a:extLst>
          </p:cNvPr>
          <p:cNvSpPr/>
          <p:nvPr/>
        </p:nvSpPr>
        <p:spPr>
          <a:xfrm>
            <a:off x="-82502" y="599765"/>
            <a:ext cx="2048792" cy="76691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DE21FF4-3B5D-BAB4-3173-A77D94E513B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210" y="804742"/>
            <a:ext cx="1417871" cy="38431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3A5D13E-E67F-A8BA-5E64-B5380A72233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74069" y="1549263"/>
            <a:ext cx="8100434" cy="405993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C7AA685-5BF9-F4AB-5848-CD68D242B674}"/>
              </a:ext>
            </a:extLst>
          </p:cNvPr>
          <p:cNvSpPr/>
          <p:nvPr/>
        </p:nvSpPr>
        <p:spPr>
          <a:xfrm>
            <a:off x="0" y="1549263"/>
            <a:ext cx="4174067" cy="4062127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38ECC4AC-BA94-EF28-AB5C-4F0ED6E80D43}"/>
              </a:ext>
            </a:extLst>
          </p:cNvPr>
          <p:cNvSpPr txBox="1">
            <a:spLocks/>
          </p:cNvSpPr>
          <p:nvPr/>
        </p:nvSpPr>
        <p:spPr>
          <a:xfrm>
            <a:off x="158024" y="1670119"/>
            <a:ext cx="3670615" cy="376365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85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</a:pPr>
            <a:r>
              <a:rPr lang="en-US" sz="2200" dirty="0">
                <a:solidFill>
                  <a:schemeClr val="bg1"/>
                </a:solidFill>
                <a:effectLst/>
                <a:latin typeface="Avenir Light" panose="020B0402020203020204" pitchFamily="34" charset="77"/>
              </a:rPr>
              <a:t>We collaborate with our customers to design elegant metrology systems within a sustainable, ethical, transparent, and inclusive culture.  We bring clarity to complicated problems </a:t>
            </a:r>
            <a:br>
              <a:rPr lang="en-US" sz="2200" dirty="0">
                <a:solidFill>
                  <a:schemeClr val="bg1"/>
                </a:solidFill>
                <a:effectLst/>
                <a:latin typeface="Avenir Light" panose="020B0402020203020204" pitchFamily="34" charset="77"/>
              </a:rPr>
            </a:br>
            <a:r>
              <a:rPr lang="en-US" sz="2200" dirty="0">
                <a:solidFill>
                  <a:schemeClr val="bg1"/>
                </a:solidFill>
                <a:effectLst/>
                <a:latin typeface="Avenir Light" panose="020B0402020203020204" pitchFamily="34" charset="77"/>
              </a:rPr>
              <a:t>and strive to make the world a better place.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2719A4-CD6C-88FB-25FF-28A5D39AB19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14870" y="731764"/>
            <a:ext cx="502920" cy="50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66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2000">
        <p:fade/>
      </p:transition>
    </mc:Choice>
    <mc:Fallback xmlns="">
      <p:transition spd="med" advClick="0" advTm="12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8580FC-8D30-0993-851C-2C4C4D16EE1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C7AA685-5BF9-F4AB-5848-CD68D242B674}"/>
              </a:ext>
            </a:extLst>
          </p:cNvPr>
          <p:cNvSpPr/>
          <p:nvPr/>
        </p:nvSpPr>
        <p:spPr>
          <a:xfrm>
            <a:off x="0" y="1549263"/>
            <a:ext cx="4174067" cy="3726825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38ECC4AC-BA94-EF28-AB5C-4F0ED6E80D43}"/>
              </a:ext>
            </a:extLst>
          </p:cNvPr>
          <p:cNvSpPr txBox="1">
            <a:spLocks/>
          </p:cNvSpPr>
          <p:nvPr/>
        </p:nvSpPr>
        <p:spPr>
          <a:xfrm>
            <a:off x="158024" y="2940407"/>
            <a:ext cx="3847048" cy="215280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85000"/>
              </a:prstClr>
            </a:outerShdw>
          </a:effectLst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</a:pPr>
            <a:r>
              <a:rPr lang="en-US" dirty="0">
                <a:solidFill>
                  <a:schemeClr val="bg1"/>
                </a:solidFill>
                <a:latin typeface="Avenir Light" panose="020B0402020203020204" pitchFamily="34" charset="77"/>
              </a:rPr>
              <a:t>Shane is President &amp; CEO </a:t>
            </a:r>
            <a:br>
              <a:rPr lang="en-US" dirty="0">
                <a:solidFill>
                  <a:schemeClr val="bg1"/>
                </a:solidFill>
                <a:latin typeface="Avenir Light" panose="020B0402020203020204" pitchFamily="34" charset="77"/>
              </a:rPr>
            </a:br>
            <a:r>
              <a:rPr lang="en-US" dirty="0">
                <a:solidFill>
                  <a:schemeClr val="bg1"/>
                </a:solidFill>
                <a:latin typeface="Avenir Light" panose="020B0402020203020204" pitchFamily="34" charset="77"/>
              </a:rPr>
              <a:t>of HAKARI and leads a team of hard-working metrology professionals committed to </a:t>
            </a:r>
            <a:br>
              <a:rPr lang="en-US" dirty="0">
                <a:solidFill>
                  <a:schemeClr val="bg1"/>
                </a:solidFill>
                <a:latin typeface="Avenir Light" panose="020B0402020203020204" pitchFamily="34" charset="77"/>
              </a:rPr>
            </a:br>
            <a:r>
              <a:rPr lang="en-US" dirty="0">
                <a:solidFill>
                  <a:schemeClr val="bg1"/>
                </a:solidFill>
                <a:latin typeface="Avenir Light" panose="020B0402020203020204" pitchFamily="34" charset="77"/>
              </a:rPr>
              <a:t>best practices. 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D0C41E1-6830-6BF2-7DBF-4BC30B6F9F27}"/>
              </a:ext>
            </a:extLst>
          </p:cNvPr>
          <p:cNvSpPr/>
          <p:nvPr/>
        </p:nvSpPr>
        <p:spPr>
          <a:xfrm>
            <a:off x="1" y="599765"/>
            <a:ext cx="12611596" cy="766919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6077AED0-8B41-28E6-7CCA-E328D1B0E192}"/>
              </a:ext>
            </a:extLst>
          </p:cNvPr>
          <p:cNvSpPr txBox="1">
            <a:spLocks/>
          </p:cNvSpPr>
          <p:nvPr/>
        </p:nvSpPr>
        <p:spPr>
          <a:xfrm>
            <a:off x="2087034" y="835604"/>
            <a:ext cx="10524564" cy="43548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85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>
                <a:solidFill>
                  <a:schemeClr val="bg1"/>
                </a:solidFill>
                <a:latin typeface="Conthrax Sb" panose="020B0707020201080204" pitchFamily="34" charset="0"/>
              </a:rPr>
              <a:t>MEET THE TEAM</a:t>
            </a:r>
            <a:endParaRPr lang="en-US" sz="2000" dirty="0">
              <a:solidFill>
                <a:schemeClr val="bg1"/>
              </a:solidFill>
              <a:latin typeface="Avenir Light" panose="020B0402020203020204" pitchFamily="34" charset="77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10C6542-ED7C-EF1A-A0DF-653F53E7E39D}"/>
              </a:ext>
            </a:extLst>
          </p:cNvPr>
          <p:cNvSpPr/>
          <p:nvPr/>
        </p:nvSpPr>
        <p:spPr>
          <a:xfrm>
            <a:off x="-82502" y="599765"/>
            <a:ext cx="2048792" cy="76691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6496EF6-75DF-E335-062C-EC7181EEBEB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210" y="804742"/>
            <a:ext cx="1417871" cy="38431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E3F6447-EB86-C7FA-3635-BF22CF0B6B4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023" y="1670118"/>
            <a:ext cx="1149569" cy="1149569"/>
          </a:xfrm>
          <a:prstGeom prst="rect">
            <a:avLst/>
          </a:prstGeom>
        </p:spPr>
      </p:pic>
      <p:sp>
        <p:nvSpPr>
          <p:cNvPr id="15" name="Subtitle 2">
            <a:extLst>
              <a:ext uri="{FF2B5EF4-FFF2-40B4-BE49-F238E27FC236}">
                <a16:creationId xmlns:a16="http://schemas.microsoft.com/office/drawing/2014/main" id="{E1B1CB51-BC20-E8A7-166D-1B72D200346D}"/>
              </a:ext>
            </a:extLst>
          </p:cNvPr>
          <p:cNvSpPr txBox="1">
            <a:spLocks/>
          </p:cNvSpPr>
          <p:nvPr/>
        </p:nvSpPr>
        <p:spPr>
          <a:xfrm>
            <a:off x="1360813" y="2142019"/>
            <a:ext cx="2228560" cy="40168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85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200" dirty="0">
                <a:solidFill>
                  <a:schemeClr val="bg1"/>
                </a:solidFill>
                <a:latin typeface="Avenir Light" panose="020B0402020203020204" pitchFamily="34" charset="77"/>
              </a:rPr>
              <a:t>SHANE ROSS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A44B0DF-B72E-565B-87AD-1B686D68DB1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63096" y="1549263"/>
            <a:ext cx="8028904" cy="372682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B064C8F-FD6C-9E35-1BE9-16799264EAC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14870" y="731764"/>
            <a:ext cx="502920" cy="50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436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7000">
        <p:fade/>
      </p:transition>
    </mc:Choice>
    <mc:Fallback xmlns="">
      <p:transition spd="med" advClick="0" advTm="7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8580FC-8D30-0993-851C-2C4C4D16EE1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B2D0372-B9DC-A2A0-B72C-0BDD030CD06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502"/>
          <a:stretch/>
        </p:blipFill>
        <p:spPr>
          <a:xfrm>
            <a:off x="4174067" y="1549263"/>
            <a:ext cx="8017933" cy="510430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3BBC98E-E644-FB4B-561D-408A9736C949}"/>
              </a:ext>
            </a:extLst>
          </p:cNvPr>
          <p:cNvSpPr/>
          <p:nvPr/>
        </p:nvSpPr>
        <p:spPr>
          <a:xfrm>
            <a:off x="1" y="599765"/>
            <a:ext cx="12611596" cy="766919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78C4820E-763E-0E5D-AA20-56E7874BCF59}"/>
              </a:ext>
            </a:extLst>
          </p:cNvPr>
          <p:cNvSpPr txBox="1">
            <a:spLocks/>
          </p:cNvSpPr>
          <p:nvPr/>
        </p:nvSpPr>
        <p:spPr>
          <a:xfrm>
            <a:off x="2087034" y="835604"/>
            <a:ext cx="10524564" cy="43548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85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>
                <a:solidFill>
                  <a:schemeClr val="bg1"/>
                </a:solidFill>
                <a:latin typeface="Conthrax Sb" panose="020B0707020201080204" pitchFamily="34" charset="0"/>
              </a:rPr>
              <a:t>OUR PRODUCTS</a:t>
            </a:r>
            <a:endParaRPr lang="en-US" sz="2000" dirty="0">
              <a:solidFill>
                <a:schemeClr val="bg1"/>
              </a:solidFill>
              <a:latin typeface="Avenir Light" panose="020B0402020203020204" pitchFamily="34" charset="77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2C38CDA-935E-1C67-25EE-5CCCEE51082B}"/>
              </a:ext>
            </a:extLst>
          </p:cNvPr>
          <p:cNvSpPr/>
          <p:nvPr/>
        </p:nvSpPr>
        <p:spPr>
          <a:xfrm>
            <a:off x="-82502" y="599765"/>
            <a:ext cx="2048792" cy="76691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1F63572-D747-0997-1603-668E235087B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210" y="804742"/>
            <a:ext cx="1417871" cy="38431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C373DA9-0199-F3B1-5AE8-B5FE9801BC58}"/>
              </a:ext>
            </a:extLst>
          </p:cNvPr>
          <p:cNvSpPr/>
          <p:nvPr/>
        </p:nvSpPr>
        <p:spPr>
          <a:xfrm>
            <a:off x="0" y="1549263"/>
            <a:ext cx="4174067" cy="4920363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F63E3EF8-21BD-0BB3-1CE8-D0E7C587FAE3}"/>
              </a:ext>
            </a:extLst>
          </p:cNvPr>
          <p:cNvSpPr txBox="1">
            <a:spLocks/>
          </p:cNvSpPr>
          <p:nvPr/>
        </p:nvSpPr>
        <p:spPr>
          <a:xfrm>
            <a:off x="158024" y="1670118"/>
            <a:ext cx="3794544" cy="438314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85000"/>
              </a:prstClr>
            </a:outerShdw>
          </a:effectLst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40000"/>
              </a:lnSpc>
            </a:pPr>
            <a:r>
              <a:rPr lang="en-US" dirty="0">
                <a:solidFill>
                  <a:schemeClr val="bg1"/>
                </a:solidFill>
                <a:effectLst/>
                <a:latin typeface="Avenir Light" panose="020B0402020203020204" pitchFamily="34" charset="77"/>
              </a:rPr>
              <a:t>Our mission is to build great products that empower you.</a:t>
            </a:r>
          </a:p>
          <a:p>
            <a:pPr algn="l">
              <a:lnSpc>
                <a:spcPct val="140000"/>
              </a:lnSpc>
            </a:pPr>
            <a:r>
              <a:rPr lang="en-US" dirty="0">
                <a:solidFill>
                  <a:schemeClr val="bg1"/>
                </a:solidFill>
                <a:effectLst/>
                <a:latin typeface="Avenir Light" panose="020B0402020203020204" pitchFamily="34" charset="77"/>
              </a:rPr>
              <a:t>We are inspired by the people who use technology and vision to create change.</a:t>
            </a:r>
          </a:p>
          <a:p>
            <a:pPr algn="l">
              <a:lnSpc>
                <a:spcPct val="140000"/>
              </a:lnSpc>
            </a:pPr>
            <a:r>
              <a:rPr lang="en-US" dirty="0">
                <a:solidFill>
                  <a:schemeClr val="bg1"/>
                </a:solidFill>
                <a:effectLst/>
                <a:latin typeface="Avenir Light" panose="020B0402020203020204" pitchFamily="34" charset="77"/>
              </a:rPr>
              <a:t>We give you the confidence to tackle any project.  </a:t>
            </a:r>
          </a:p>
          <a:p>
            <a:pPr algn="l">
              <a:lnSpc>
                <a:spcPct val="140000"/>
              </a:lnSpc>
            </a:pPr>
            <a:r>
              <a:rPr lang="en-US" dirty="0">
                <a:solidFill>
                  <a:schemeClr val="bg1"/>
                </a:solidFill>
                <a:effectLst/>
                <a:latin typeface="Avenir Light" panose="020B0402020203020204" pitchFamily="34" charset="77"/>
              </a:rPr>
              <a:t>HAKARI</a:t>
            </a:r>
            <a:r>
              <a:rPr lang="en-US" dirty="0">
                <a:solidFill>
                  <a:schemeClr val="bg1"/>
                </a:solidFill>
                <a:latin typeface="Avenir Light" panose="020B0402020203020204" pitchFamily="34" charset="77"/>
              </a:rPr>
              <a:t> is always the right choice.</a:t>
            </a:r>
            <a:r>
              <a:rPr lang="en-US" dirty="0">
                <a:solidFill>
                  <a:schemeClr val="bg1"/>
                </a:solidFill>
                <a:effectLst/>
                <a:latin typeface="Avenir Light" panose="020B0402020203020204" pitchFamily="34" charset="77"/>
              </a:rPr>
              <a:t> </a:t>
            </a:r>
          </a:p>
          <a:p>
            <a:pPr algn="l">
              <a:lnSpc>
                <a:spcPct val="120000"/>
              </a:lnSpc>
            </a:pPr>
            <a:endParaRPr lang="en-US" sz="2200" dirty="0">
              <a:solidFill>
                <a:schemeClr val="bg1"/>
              </a:solidFill>
              <a:latin typeface="Avenir Light" panose="020B0402020203020204" pitchFamily="34" charset="77"/>
            </a:endParaRPr>
          </a:p>
          <a:p>
            <a:pPr algn="l">
              <a:lnSpc>
                <a:spcPct val="120000"/>
              </a:lnSpc>
            </a:pPr>
            <a:endParaRPr lang="en-US" dirty="0">
              <a:solidFill>
                <a:schemeClr val="bg1"/>
              </a:solidFill>
              <a:latin typeface="Avenir Light" panose="020B0402020203020204" pitchFamily="34" charset="77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B5BAB2F-15A6-219D-7885-477CF57F0B4E}"/>
              </a:ext>
            </a:extLst>
          </p:cNvPr>
          <p:cNvGrpSpPr/>
          <p:nvPr/>
        </p:nvGrpSpPr>
        <p:grpSpPr>
          <a:xfrm>
            <a:off x="4928996" y="1635309"/>
            <a:ext cx="6508074" cy="4387087"/>
            <a:chOff x="4984028" y="1635309"/>
            <a:chExt cx="5768171" cy="388831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80A3673-B71F-B8E7-97CF-D9699ABADD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84028" y="1652243"/>
              <a:ext cx="1619956" cy="208280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85000"/>
                </a:prstClr>
              </a:outerShdw>
            </a:effectLst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34250B0-1BEC-9BEB-59C8-EC6D8CA3A9B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60019" y="1652243"/>
              <a:ext cx="1619956" cy="208280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85000"/>
                </a:prstClr>
              </a:outerShdw>
            </a:effectLst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FC7D183-C683-4AA4-975B-F962845A013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19073" y="1635309"/>
              <a:ext cx="1633126" cy="2099734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85000"/>
                </a:prstClr>
              </a:outerShdw>
            </a:effectLst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3D86B9BE-5078-5236-44FA-06D2A5C599D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84060" y="3423895"/>
              <a:ext cx="1633126" cy="2099733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85000"/>
                </a:prstClr>
              </a:outerShdw>
            </a:effectLst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840620F4-E0D8-8E50-B83C-5BFFDA0B5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0298" y="3423895"/>
              <a:ext cx="1633125" cy="2099733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85000"/>
                </a:prstClr>
              </a:outerShdw>
            </a:effectLst>
          </p:spPr>
        </p:pic>
      </p:grpSp>
      <p:sp>
        <p:nvSpPr>
          <p:cNvPr id="19" name="Subtitle 2">
            <a:extLst>
              <a:ext uri="{FF2B5EF4-FFF2-40B4-BE49-F238E27FC236}">
                <a16:creationId xmlns:a16="http://schemas.microsoft.com/office/drawing/2014/main" id="{C309F77E-2644-DE57-5C5B-58E75D6B72CF}"/>
              </a:ext>
            </a:extLst>
          </p:cNvPr>
          <p:cNvSpPr txBox="1">
            <a:spLocks/>
          </p:cNvSpPr>
          <p:nvPr/>
        </p:nvSpPr>
        <p:spPr>
          <a:xfrm>
            <a:off x="5298948" y="6160048"/>
            <a:ext cx="5768171" cy="30957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96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1200" dirty="0">
                <a:solidFill>
                  <a:schemeClr val="bg1"/>
                </a:solidFill>
                <a:effectLst/>
                <a:latin typeface="Avenir Medium" panose="02000503020000020003" pitchFamily="2" charset="0"/>
              </a:rPr>
              <a:t>HAKARI™ designs and manufactures all products in the USA and Canada. </a:t>
            </a:r>
            <a:endParaRPr lang="en-US" sz="1200" dirty="0">
              <a:solidFill>
                <a:schemeClr val="bg1"/>
              </a:solidFill>
              <a:latin typeface="Avenir Medium" panose="02000503020000020003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06A514D-CFC3-DB6C-D09C-8866EA949AEF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14870" y="731764"/>
            <a:ext cx="502920" cy="50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82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2000">
        <p:fade/>
      </p:transition>
    </mc:Choice>
    <mc:Fallback xmlns="">
      <p:transition spd="med" advClick="0" advTm="12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8580FC-8D30-0993-851C-2C4C4D16EE1C}"/>
              </a:ext>
            </a:extLst>
          </p:cNvPr>
          <p:cNvSpPr/>
          <p:nvPr/>
        </p:nvSpPr>
        <p:spPr>
          <a:xfrm>
            <a:off x="4904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B2D0372-B9DC-A2A0-B72C-0BDD030CD06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862" y="1549263"/>
            <a:ext cx="12192001" cy="447313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3BBC98E-E644-FB4B-561D-408A9736C949}"/>
              </a:ext>
            </a:extLst>
          </p:cNvPr>
          <p:cNvSpPr/>
          <p:nvPr/>
        </p:nvSpPr>
        <p:spPr>
          <a:xfrm>
            <a:off x="1" y="599765"/>
            <a:ext cx="12611596" cy="766919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78C4820E-763E-0E5D-AA20-56E7874BCF59}"/>
              </a:ext>
            </a:extLst>
          </p:cNvPr>
          <p:cNvSpPr txBox="1">
            <a:spLocks/>
          </p:cNvSpPr>
          <p:nvPr/>
        </p:nvSpPr>
        <p:spPr>
          <a:xfrm>
            <a:off x="2087034" y="835604"/>
            <a:ext cx="10524564" cy="43548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85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>
                <a:solidFill>
                  <a:schemeClr val="bg1"/>
                </a:solidFill>
                <a:latin typeface="Conthrax Sb" panose="020B0707020201080204" pitchFamily="34" charset="0"/>
              </a:rPr>
              <a:t>OUR PRODUCTS</a:t>
            </a:r>
            <a:endParaRPr lang="en-US" sz="2000" dirty="0">
              <a:solidFill>
                <a:schemeClr val="bg1"/>
              </a:solidFill>
              <a:latin typeface="Avenir Light" panose="020B0402020203020204" pitchFamily="34" charset="77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2C38CDA-935E-1C67-25EE-5CCCEE51082B}"/>
              </a:ext>
            </a:extLst>
          </p:cNvPr>
          <p:cNvSpPr/>
          <p:nvPr/>
        </p:nvSpPr>
        <p:spPr>
          <a:xfrm>
            <a:off x="-82502" y="599765"/>
            <a:ext cx="2048792" cy="76691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1F63572-D747-0997-1603-668E235087B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210" y="804742"/>
            <a:ext cx="1417871" cy="38431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C373DA9-0199-F3B1-5AE8-B5FE9801BC58}"/>
              </a:ext>
            </a:extLst>
          </p:cNvPr>
          <p:cNvSpPr/>
          <p:nvPr/>
        </p:nvSpPr>
        <p:spPr>
          <a:xfrm>
            <a:off x="218807" y="1737112"/>
            <a:ext cx="1959639" cy="3768953"/>
          </a:xfrm>
          <a:prstGeom prst="rect">
            <a:avLst/>
          </a:prstGeom>
          <a:solidFill>
            <a:schemeClr val="accent5">
              <a:lumMod val="40000"/>
              <a:lumOff val="60000"/>
              <a:alpha val="9026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BAEA8F5-F5B4-9066-995E-BC32F36D85A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808" y="2014292"/>
            <a:ext cx="2082808" cy="3455256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8A8BC0AC-6452-92E3-8F58-8E49D3A72870}"/>
              </a:ext>
            </a:extLst>
          </p:cNvPr>
          <p:cNvSpPr/>
          <p:nvPr/>
        </p:nvSpPr>
        <p:spPr>
          <a:xfrm>
            <a:off x="2293579" y="1737112"/>
            <a:ext cx="1959639" cy="3768953"/>
          </a:xfrm>
          <a:prstGeom prst="rect">
            <a:avLst/>
          </a:prstGeom>
          <a:solidFill>
            <a:schemeClr val="accent5">
              <a:lumMod val="40000"/>
              <a:lumOff val="60000"/>
              <a:alpha val="9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5F407BD-3847-5386-7875-254D99E2A050}"/>
              </a:ext>
            </a:extLst>
          </p:cNvPr>
          <p:cNvSpPr/>
          <p:nvPr/>
        </p:nvSpPr>
        <p:spPr>
          <a:xfrm>
            <a:off x="9297093" y="1741693"/>
            <a:ext cx="2738835" cy="3768953"/>
          </a:xfrm>
          <a:prstGeom prst="rect">
            <a:avLst/>
          </a:prstGeom>
          <a:solidFill>
            <a:schemeClr val="accent5">
              <a:lumMod val="40000"/>
              <a:lumOff val="60000"/>
              <a:alpha val="9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3BA37D6-1B34-532F-426E-9D112A606C1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1324" y="2131087"/>
            <a:ext cx="1683345" cy="128554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4693BDB-C33C-5D6E-4673-32AE00F266B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5926" y="3737338"/>
            <a:ext cx="1774277" cy="1521297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1D959FA-EA3B-50C9-63B5-B39CD9D15F23}"/>
              </a:ext>
            </a:extLst>
          </p:cNvPr>
          <p:cNvSpPr/>
          <p:nvPr/>
        </p:nvSpPr>
        <p:spPr>
          <a:xfrm>
            <a:off x="7222320" y="1737112"/>
            <a:ext cx="1959639" cy="3768953"/>
          </a:xfrm>
          <a:prstGeom prst="rect">
            <a:avLst/>
          </a:prstGeom>
          <a:solidFill>
            <a:schemeClr val="accent5">
              <a:lumMod val="40000"/>
              <a:lumOff val="60000"/>
              <a:alpha val="9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87C4BA72-07C6-F9A3-BDA7-0D23DD69231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2508" y="3737338"/>
            <a:ext cx="1610784" cy="152129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874D996-5BA2-3DAA-E897-36212C18D336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1028" y="2088385"/>
            <a:ext cx="1610783" cy="1648953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8815D123-7CB4-019B-FF2F-AA7AB90C266A}"/>
              </a:ext>
            </a:extLst>
          </p:cNvPr>
          <p:cNvSpPr/>
          <p:nvPr/>
        </p:nvSpPr>
        <p:spPr>
          <a:xfrm>
            <a:off x="4368352" y="1737112"/>
            <a:ext cx="2738835" cy="3768953"/>
          </a:xfrm>
          <a:prstGeom prst="rect">
            <a:avLst/>
          </a:prstGeom>
          <a:solidFill>
            <a:schemeClr val="accent5">
              <a:lumMod val="40000"/>
              <a:lumOff val="60000"/>
              <a:alpha val="9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446B270D-62B8-D6A0-DA30-0E98450DEB94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3132" y="1985970"/>
            <a:ext cx="2840051" cy="342289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A1F8900-4076-F84F-0443-283A7EB541F5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68421" y="2319161"/>
            <a:ext cx="2604771" cy="2933924"/>
          </a:xfrm>
          <a:prstGeom prst="rect">
            <a:avLst/>
          </a:prstGeom>
        </p:spPr>
      </p:pic>
      <p:sp>
        <p:nvSpPr>
          <p:cNvPr id="34" name="Subtitle 2">
            <a:extLst>
              <a:ext uri="{FF2B5EF4-FFF2-40B4-BE49-F238E27FC236}">
                <a16:creationId xmlns:a16="http://schemas.microsoft.com/office/drawing/2014/main" id="{391234DD-3C41-723F-8A62-D5B52499D67E}"/>
              </a:ext>
            </a:extLst>
          </p:cNvPr>
          <p:cNvSpPr txBox="1">
            <a:spLocks/>
          </p:cNvSpPr>
          <p:nvPr/>
        </p:nvSpPr>
        <p:spPr>
          <a:xfrm>
            <a:off x="218807" y="1802310"/>
            <a:ext cx="1977598" cy="30957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96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1200" dirty="0">
                <a:solidFill>
                  <a:schemeClr val="bg1"/>
                </a:solidFill>
                <a:effectLst/>
                <a:latin typeface="Avenir Medium" panose="02000503020000020003" pitchFamily="2" charset="0"/>
              </a:rPr>
              <a:t>SIDE OF POLE</a:t>
            </a:r>
            <a:endParaRPr lang="en-US" sz="1200" dirty="0">
              <a:solidFill>
                <a:schemeClr val="bg1"/>
              </a:solidFill>
              <a:latin typeface="Avenir Medium" panose="02000503020000020003" pitchFamily="2" charset="0"/>
            </a:endParaRPr>
          </a:p>
        </p:txBody>
      </p:sp>
      <p:sp>
        <p:nvSpPr>
          <p:cNvPr id="35" name="Subtitle 2">
            <a:extLst>
              <a:ext uri="{FF2B5EF4-FFF2-40B4-BE49-F238E27FC236}">
                <a16:creationId xmlns:a16="http://schemas.microsoft.com/office/drawing/2014/main" id="{0BD6CE10-5945-E0A0-4715-D8A1FD77FD49}"/>
              </a:ext>
            </a:extLst>
          </p:cNvPr>
          <p:cNvSpPr txBox="1">
            <a:spLocks/>
          </p:cNvSpPr>
          <p:nvPr/>
        </p:nvSpPr>
        <p:spPr>
          <a:xfrm>
            <a:off x="2282557" y="1802310"/>
            <a:ext cx="1977598" cy="30957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96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1200" dirty="0">
                <a:solidFill>
                  <a:schemeClr val="bg1"/>
                </a:solidFill>
                <a:effectLst/>
                <a:latin typeface="Avenir Medium" panose="02000503020000020003" pitchFamily="2" charset="0"/>
              </a:rPr>
              <a:t>RAIL CLIP</a:t>
            </a:r>
            <a:endParaRPr lang="en-US" sz="1200" dirty="0">
              <a:solidFill>
                <a:schemeClr val="bg1"/>
              </a:solidFill>
              <a:latin typeface="Avenir Medium" panose="02000503020000020003" pitchFamily="2" charset="0"/>
            </a:endParaRPr>
          </a:p>
        </p:txBody>
      </p:sp>
      <p:sp>
        <p:nvSpPr>
          <p:cNvPr id="36" name="Subtitle 2">
            <a:extLst>
              <a:ext uri="{FF2B5EF4-FFF2-40B4-BE49-F238E27FC236}">
                <a16:creationId xmlns:a16="http://schemas.microsoft.com/office/drawing/2014/main" id="{CBC6C93B-4C2C-5C06-DDFF-E63709BE5F86}"/>
              </a:ext>
            </a:extLst>
          </p:cNvPr>
          <p:cNvSpPr txBox="1">
            <a:spLocks/>
          </p:cNvSpPr>
          <p:nvPr/>
        </p:nvSpPr>
        <p:spPr>
          <a:xfrm>
            <a:off x="4359006" y="1802310"/>
            <a:ext cx="2738835" cy="30957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96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1200" dirty="0">
                <a:solidFill>
                  <a:schemeClr val="bg1"/>
                </a:solidFill>
                <a:effectLst/>
                <a:latin typeface="Avenir Medium" panose="02000503020000020003" pitchFamily="2" charset="0"/>
              </a:rPr>
              <a:t>METROLOGY MONUMENTS</a:t>
            </a:r>
            <a:endParaRPr lang="en-US" sz="1200" dirty="0">
              <a:solidFill>
                <a:schemeClr val="bg1"/>
              </a:solidFill>
              <a:latin typeface="Avenir Medium" panose="02000503020000020003" pitchFamily="2" charset="0"/>
            </a:endParaRPr>
          </a:p>
        </p:txBody>
      </p:sp>
      <p:sp>
        <p:nvSpPr>
          <p:cNvPr id="37" name="Subtitle 2">
            <a:extLst>
              <a:ext uri="{FF2B5EF4-FFF2-40B4-BE49-F238E27FC236}">
                <a16:creationId xmlns:a16="http://schemas.microsoft.com/office/drawing/2014/main" id="{68C87C3C-9574-41B4-A661-36CFBF86BAFD}"/>
              </a:ext>
            </a:extLst>
          </p:cNvPr>
          <p:cNvSpPr txBox="1">
            <a:spLocks/>
          </p:cNvSpPr>
          <p:nvPr/>
        </p:nvSpPr>
        <p:spPr>
          <a:xfrm>
            <a:off x="7216507" y="1802310"/>
            <a:ext cx="1977598" cy="30957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96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1200" dirty="0">
                <a:solidFill>
                  <a:schemeClr val="bg1"/>
                </a:solidFill>
                <a:effectLst/>
                <a:latin typeface="Avenir Medium" panose="02000503020000020003" pitchFamily="2" charset="0"/>
              </a:rPr>
              <a:t>ROD CAP</a:t>
            </a:r>
            <a:endParaRPr lang="en-US" sz="1200" dirty="0">
              <a:solidFill>
                <a:schemeClr val="bg1"/>
              </a:solidFill>
              <a:latin typeface="Avenir Medium" panose="02000503020000020003" pitchFamily="2" charset="0"/>
            </a:endParaRPr>
          </a:p>
        </p:txBody>
      </p:sp>
      <p:sp>
        <p:nvSpPr>
          <p:cNvPr id="38" name="Subtitle 2">
            <a:extLst>
              <a:ext uri="{FF2B5EF4-FFF2-40B4-BE49-F238E27FC236}">
                <a16:creationId xmlns:a16="http://schemas.microsoft.com/office/drawing/2014/main" id="{271722ED-A27F-AE43-431F-201F033B84AD}"/>
              </a:ext>
            </a:extLst>
          </p:cNvPr>
          <p:cNvSpPr txBox="1">
            <a:spLocks/>
          </p:cNvSpPr>
          <p:nvPr/>
        </p:nvSpPr>
        <p:spPr>
          <a:xfrm>
            <a:off x="9292957" y="1802310"/>
            <a:ext cx="2738834" cy="30957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96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1200" dirty="0">
                <a:solidFill>
                  <a:schemeClr val="bg1"/>
                </a:solidFill>
                <a:effectLst/>
                <a:latin typeface="Avenir Medium" panose="02000503020000020003" pitchFamily="2" charset="0"/>
              </a:rPr>
              <a:t>PV SKID</a:t>
            </a:r>
            <a:endParaRPr lang="en-US" sz="1200" dirty="0">
              <a:solidFill>
                <a:schemeClr val="bg1"/>
              </a:solidFill>
              <a:latin typeface="Avenir Medium" panose="02000503020000020003" pitchFamily="2" charset="0"/>
            </a:endParaRPr>
          </a:p>
        </p:txBody>
      </p:sp>
      <p:sp>
        <p:nvSpPr>
          <p:cNvPr id="39" name="Subtitle 2">
            <a:extLst>
              <a:ext uri="{FF2B5EF4-FFF2-40B4-BE49-F238E27FC236}">
                <a16:creationId xmlns:a16="http://schemas.microsoft.com/office/drawing/2014/main" id="{80AD6960-C5A2-8DD5-8690-A69F4432BEFF}"/>
              </a:ext>
            </a:extLst>
          </p:cNvPr>
          <p:cNvSpPr txBox="1">
            <a:spLocks/>
          </p:cNvSpPr>
          <p:nvPr/>
        </p:nvSpPr>
        <p:spPr>
          <a:xfrm>
            <a:off x="4984028" y="5599610"/>
            <a:ext cx="5768171" cy="30957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96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1200" dirty="0">
                <a:solidFill>
                  <a:schemeClr val="bg1"/>
                </a:solidFill>
                <a:effectLst/>
                <a:latin typeface="Avenir Medium" panose="02000503020000020003" pitchFamily="2" charset="0"/>
              </a:rPr>
              <a:t>HAKARI™ designs and manufactures all products in the USA and Canada. </a:t>
            </a:r>
            <a:endParaRPr lang="en-US" sz="1200" dirty="0">
              <a:solidFill>
                <a:schemeClr val="bg1"/>
              </a:solidFill>
              <a:latin typeface="Avenir Medium" panose="02000503020000020003" pitchFamily="2" charset="0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6B8E01E3-5B0E-0B4A-AB80-8CDBC5FC7EDA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14870" y="731764"/>
            <a:ext cx="502920" cy="50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854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2000">
        <p:fade/>
      </p:transition>
    </mc:Choice>
    <mc:Fallback xmlns="">
      <p:transition spd="med" advClick="0" advTm="12000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</TotalTime>
  <Words>615</Words>
  <Application>Microsoft Macintosh PowerPoint</Application>
  <PresentationFormat>Widescreen</PresentationFormat>
  <Paragraphs>75</Paragraphs>
  <Slides>17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Avenir Light</vt:lpstr>
      <vt:lpstr>Avenir Medium</vt:lpstr>
      <vt:lpstr>Calibri</vt:lpstr>
      <vt:lpstr>Calibri Light</vt:lpstr>
      <vt:lpstr>Conthrax Sb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Romano</dc:creator>
  <cp:lastModifiedBy>John Romano</cp:lastModifiedBy>
  <cp:revision>108</cp:revision>
  <dcterms:created xsi:type="dcterms:W3CDTF">2024-06-11T18:03:49Z</dcterms:created>
  <dcterms:modified xsi:type="dcterms:W3CDTF">2025-07-08T22:31:11Z</dcterms:modified>
</cp:coreProperties>
</file>